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image" Target="../media/image-21-7.png"/><Relationship Id="rId8" Type="http://schemas.openxmlformats.org/officeDocument/2006/relationships/image" Target="../media/image-21-8.png"/><Relationship Id="rId9" Type="http://schemas.openxmlformats.org/officeDocument/2006/relationships/slideLayout" Target="../slideLayouts/slideLayout1.xml"/><Relationship Id="rId10"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61A2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122569" y="0"/>
            <a:ext cx="21431" cy="3086100"/>
          </a:xfrm>
          <a:prstGeom prst="rect">
            <a:avLst/>
          </a:prstGeom>
        </p:spPr>
      </p:pic>
      <p:pic>
        <p:nvPicPr>
          <p:cNvPr id="3" name="Image 1" descr="/home/z/my-project/download/slides/logo-gold.png">    </p:cNvPr>
          <p:cNvPicPr>
            <a:picLocks noChangeAspect="1"/>
          </p:cNvPicPr>
          <p:nvPr/>
        </p:nvPicPr>
        <p:blipFill>
          <a:blip r:embed="rId2"/>
          <a:stretch>
            <a:fillRect/>
          </a:stretch>
        </p:blipFill>
        <p:spPr>
          <a:xfrm>
            <a:off x="7858125" y="914400"/>
            <a:ext cx="600075" cy="600075"/>
          </a:xfrm>
          <a:prstGeom prst="rect">
            <a:avLst/>
          </a:prstGeom>
        </p:spPr>
      </p:pic>
      <p:sp>
        <p:nvSpPr>
          <p:cNvPr id="4" name="Text 0"/>
          <p:cNvSpPr/>
          <p:nvPr/>
        </p:nvSpPr>
        <p:spPr>
          <a:xfrm>
            <a:off x="8058150" y="1743075"/>
            <a:ext cx="400050" cy="21431"/>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5" name="Text 1"/>
          <p:cNvSpPr/>
          <p:nvPr/>
        </p:nvSpPr>
        <p:spPr>
          <a:xfrm>
            <a:off x="2759345" y="1935956"/>
            <a:ext cx="5698855" cy="592507"/>
          </a:xfrm>
          <a:prstGeom prst="rect">
            <a:avLst/>
          </a:prstGeom>
          <a:noFill/>
          <a:ln/>
        </p:spPr>
        <p:txBody>
          <a:bodyPr wrap="none" lIns="0" tIns="0" rIns="0" bIns="0" rtlCol="0" anchor="t"/>
          <a:lstStyle/>
          <a:p>
            <a:pPr algn="r" indent="0" marL="0">
              <a:lnSpc>
                <a:spcPts val="4320"/>
              </a:lnSpc>
              <a:buNone/>
            </a:pPr>
            <a:r>
              <a:rPr lang="en-US" sz="3600" b="1" dirty="0">
                <a:solidFill>
                  <a:srgbClr val="F4F1EA"/>
                </a:solidFill>
                <a:latin typeface="Carlito" pitchFamily="34" charset="0"/>
                <a:ea typeface="Carlito" pitchFamily="34" charset="-122"/>
                <a:cs typeface="Carlito" pitchFamily="34" charset="-120"/>
              </a:rPr>
              <a:t>مشهارتك</a:t>
            </a:r>
            <a:endParaRPr lang="en-US" sz="3600" dirty="0"/>
          </a:p>
        </p:txBody>
      </p:sp>
      <p:sp>
        <p:nvSpPr>
          <p:cNvPr id="6" name="Text 2"/>
          <p:cNvSpPr/>
          <p:nvPr/>
        </p:nvSpPr>
        <p:spPr>
          <a:xfrm>
            <a:off x="2260695" y="2613161"/>
            <a:ext cx="6197505" cy="254603"/>
          </a:xfrm>
          <a:prstGeom prst="rect">
            <a:avLst/>
          </a:prstGeom>
          <a:noFill/>
          <a:ln/>
        </p:spPr>
        <p:txBody>
          <a:bodyPr wrap="none" lIns="0" tIns="0" rIns="0" bIns="0" rtlCol="0" anchor="t"/>
          <a:lstStyle/>
          <a:p>
            <a:pPr algn="r" indent="0" marL="0">
              <a:lnSpc>
                <a:spcPts val="1856"/>
              </a:lnSpc>
              <a:buNone/>
            </a:pPr>
            <a:r>
              <a:rPr lang="en-US" sz="1238" spc="297" kern="0" dirty="0">
                <a:solidFill>
                  <a:srgbClr val="E5B929"/>
                </a:solidFill>
                <a:latin typeface="Carlito" pitchFamily="34" charset="0"/>
                <a:ea typeface="Carlito" pitchFamily="34" charset="-122"/>
                <a:cs typeface="Carlito" pitchFamily="34" charset="-120"/>
              </a:rPr>
              <a:t>MISHHARTICK</a:t>
            </a:r>
            <a:endParaRPr lang="en-US" sz="1238" dirty="0"/>
          </a:p>
        </p:txBody>
      </p:sp>
      <p:sp>
        <p:nvSpPr>
          <p:cNvPr id="7" name="Text 3"/>
          <p:cNvSpPr/>
          <p:nvPr/>
        </p:nvSpPr>
        <p:spPr>
          <a:xfrm>
            <a:off x="4005969" y="3106080"/>
            <a:ext cx="4452231" cy="324041"/>
          </a:xfrm>
          <a:prstGeom prst="rect">
            <a:avLst/>
          </a:prstGeom>
          <a:noFill/>
          <a:ln/>
        </p:spPr>
        <p:txBody>
          <a:bodyPr wrap="square" lIns="0" tIns="0" rIns="0" bIns="0" rtlCol="0" anchor="t"/>
          <a:lstStyle/>
          <a:p>
            <a:pPr algn="r" indent="0" marL="0">
              <a:lnSpc>
                <a:spcPts val="2363"/>
              </a:lnSpc>
              <a:buNone/>
            </a:pPr>
            <a:r>
              <a:rPr lang="en-US" sz="1575" dirty="0">
                <a:solidFill>
                  <a:srgbClr val="F4F1EA"/>
                </a:solidFill>
                <a:latin typeface="Carlito" pitchFamily="34" charset="0"/>
                <a:ea typeface="Carlito" pitchFamily="34" charset="-122"/>
                <a:cs typeface="Carlito" pitchFamily="34" charset="-120"/>
              </a:rPr>
              <a:t>نبني الحلول الرقمية، ونصنع الحضور الذي يحقق لها أثراً</a:t>
            </a:r>
            <a:endParaRPr lang="en-US" sz="1575" dirty="0"/>
          </a:p>
        </p:txBody>
      </p:sp>
      <p:sp>
        <p:nvSpPr>
          <p:cNvPr id="8" name="Text 4"/>
          <p:cNvSpPr/>
          <p:nvPr/>
        </p:nvSpPr>
        <p:spPr>
          <a:xfrm>
            <a:off x="2822650" y="3534705"/>
            <a:ext cx="5635550" cy="197412"/>
          </a:xfrm>
          <a:prstGeom prst="rect">
            <a:avLst/>
          </a:prstGeom>
          <a:noFill/>
          <a:ln/>
        </p:spPr>
        <p:txBody>
          <a:bodyPr wrap="square" lIns="0" tIns="0" rIns="0" bIns="0" rtlCol="0" anchor="t"/>
          <a:lstStyle/>
          <a:p>
            <a:pPr algn="r" indent="0" marL="0">
              <a:lnSpc>
                <a:spcPts val="1418"/>
              </a:lnSpc>
              <a:buNone/>
            </a:pPr>
            <a:r>
              <a:rPr lang="en-US" sz="800" spc="157" kern="0" dirty="0">
                <a:solidFill>
                  <a:srgbClr val="F4F1EA">
                    <a:alpha val="60000"/>
                  </a:srgbClr>
                </a:solidFill>
                <a:latin typeface="Carlito" pitchFamily="34" charset="0"/>
                <a:ea typeface="Carlito" pitchFamily="34" charset="-122"/>
                <a:cs typeface="Carlito" pitchFamily="34" charset="-120"/>
              </a:rPr>
              <a:t>TECHNOLOGY · DIGITAL MARKETING · CREATIVE</a:t>
            </a:r>
            <a:endParaRPr lang="en-US" sz="800" dirty="0"/>
          </a:p>
        </p:txBody>
      </p:sp>
      <p:sp>
        <p:nvSpPr>
          <p:cNvPr id="9" name="Text 5"/>
          <p:cNvSpPr/>
          <p:nvPr/>
        </p:nvSpPr>
        <p:spPr>
          <a:xfrm>
            <a:off x="2568178" y="1110853"/>
            <a:ext cx="42863" cy="42863"/>
          </a:xfrm>
          <a:prstGeom prst="roundRect">
            <a:avLst>
              <a:gd name="adj" fmla="val 22199741"/>
            </a:avLst>
          </a:prstGeom>
          <a:solidFill>
            <a:srgbClr val="D4A017"/>
          </a:solidFill>
          <a:ln/>
        </p:spPr>
        <p:txBody>
          <a:bodyPr wrap="square" rtlCol="0" anchor="ctr"/>
          <a:lstStyle/>
          <a:p>
            <a:pPr indent="0" marL="0">
              <a:buNone/>
            </a:pPr>
            <a:endParaRPr lang="en-US" dirty="0"/>
          </a:p>
        </p:txBody>
      </p:sp>
      <p:sp>
        <p:nvSpPr>
          <p:cNvPr id="10" name="Text 6"/>
          <p:cNvSpPr/>
          <p:nvPr/>
        </p:nvSpPr>
        <p:spPr>
          <a:xfrm>
            <a:off x="540925" y="1057275"/>
            <a:ext cx="1955816" cy="164592"/>
          </a:xfrm>
          <a:prstGeom prst="rect">
            <a:avLst/>
          </a:prstGeom>
          <a:noFill/>
          <a:ln/>
        </p:spPr>
        <p:txBody>
          <a:bodyPr wrap="square" lIns="0" tIns="0" rIns="0" bIns="0" rtlCol="0" anchor="t"/>
          <a:lstStyle/>
          <a:p>
            <a:pPr algn="r" indent="0" marL="0">
              <a:lnSpc>
                <a:spcPts val="1181"/>
              </a:lnSpc>
              <a:buNone/>
            </a:pPr>
            <a:r>
              <a:rPr lang="en-US" sz="788" dirty="0">
                <a:solidFill>
                  <a:srgbClr val="F4F1EA">
                    <a:alpha val="80000"/>
                  </a:srgbClr>
                </a:solidFill>
                <a:latin typeface="Carlito" pitchFamily="34" charset="0"/>
                <a:ea typeface="Carlito" pitchFamily="34" charset="-122"/>
                <a:cs typeface="Carlito" pitchFamily="34" charset="-120"/>
              </a:rPr>
              <a:t>المملكة العربية السعودية · SAUDI ARABIA</a:t>
            </a:r>
            <a:endParaRPr lang="en-US" sz="788" dirty="0"/>
          </a:p>
        </p:txBody>
      </p:sp>
      <p:sp>
        <p:nvSpPr>
          <p:cNvPr id="11" name="Text 7"/>
          <p:cNvSpPr/>
          <p:nvPr/>
        </p:nvSpPr>
        <p:spPr>
          <a:xfrm>
            <a:off x="2568178" y="1384102"/>
            <a:ext cx="42863" cy="42863"/>
          </a:xfrm>
          <a:prstGeom prst="roundRect">
            <a:avLst>
              <a:gd name="adj" fmla="val 22199741"/>
            </a:avLst>
          </a:prstGeom>
          <a:solidFill>
            <a:srgbClr val="D4A017"/>
          </a:solidFill>
          <a:ln/>
        </p:spPr>
        <p:txBody>
          <a:bodyPr wrap="square" rtlCol="0" anchor="ctr"/>
          <a:lstStyle/>
          <a:p>
            <a:pPr indent="0" marL="0">
              <a:buNone/>
            </a:pPr>
            <a:endParaRPr lang="en-US" dirty="0"/>
          </a:p>
        </p:txBody>
      </p:sp>
      <p:sp>
        <p:nvSpPr>
          <p:cNvPr id="12" name="Text 8"/>
          <p:cNvSpPr/>
          <p:nvPr/>
        </p:nvSpPr>
        <p:spPr>
          <a:xfrm>
            <a:off x="1618535" y="1335881"/>
            <a:ext cx="878206" cy="164592"/>
          </a:xfrm>
          <a:prstGeom prst="rect">
            <a:avLst/>
          </a:prstGeom>
          <a:noFill/>
          <a:ln/>
        </p:spPr>
        <p:txBody>
          <a:bodyPr wrap="none" lIns="0" tIns="0" rIns="0" bIns="0" rtlCol="0" anchor="t"/>
          <a:lstStyle/>
          <a:p>
            <a:pPr algn="r" indent="0" marL="0">
              <a:lnSpc>
                <a:spcPts val="1097"/>
              </a:lnSpc>
              <a:buNone/>
            </a:pPr>
            <a:r>
              <a:rPr lang="en-US" sz="731" spc="29" kern="0" dirty="0">
                <a:solidFill>
                  <a:srgbClr val="F4F1EA">
                    <a:alpha val="80000"/>
                  </a:srgbClr>
                </a:solidFill>
                <a:latin typeface="Carlito" pitchFamily="34" charset="0"/>
                <a:ea typeface="Carlito" pitchFamily="34" charset="-122"/>
                <a:cs typeface="Carlito" pitchFamily="34" charset="-120"/>
              </a:rPr>
              <a:t>mishhartick.com</a:t>
            </a:r>
            <a:endParaRPr lang="en-US" sz="731" dirty="0"/>
          </a:p>
        </p:txBody>
      </p:sp>
      <p:sp>
        <p:nvSpPr>
          <p:cNvPr id="13" name="Text 9"/>
          <p:cNvSpPr/>
          <p:nvPr/>
        </p:nvSpPr>
        <p:spPr>
          <a:xfrm>
            <a:off x="2568178" y="1651992"/>
            <a:ext cx="42863" cy="42863"/>
          </a:xfrm>
          <a:prstGeom prst="roundRect">
            <a:avLst>
              <a:gd name="adj" fmla="val 22199741"/>
            </a:avLst>
          </a:prstGeom>
          <a:solidFill>
            <a:srgbClr val="D4A017"/>
          </a:solidFill>
          <a:ln/>
        </p:spPr>
        <p:txBody>
          <a:bodyPr wrap="square" rtlCol="0" anchor="ctr"/>
          <a:lstStyle/>
          <a:p>
            <a:pPr indent="0" marL="0">
              <a:buNone/>
            </a:pPr>
            <a:endParaRPr lang="en-US" dirty="0"/>
          </a:p>
        </p:txBody>
      </p:sp>
      <p:sp>
        <p:nvSpPr>
          <p:cNvPr id="14" name="Text 10"/>
          <p:cNvSpPr/>
          <p:nvPr/>
        </p:nvSpPr>
        <p:spPr>
          <a:xfrm>
            <a:off x="1741366" y="1603772"/>
            <a:ext cx="775269" cy="164592"/>
          </a:xfrm>
          <a:prstGeom prst="rect">
            <a:avLst/>
          </a:prstGeom>
          <a:noFill/>
          <a:ln/>
        </p:spPr>
        <p:txBody>
          <a:bodyPr wrap="none" lIns="0" tIns="0" rIns="0" bIns="0" rtlCol="0" anchor="t"/>
          <a:lstStyle/>
          <a:p>
            <a:pPr algn="r" indent="0" marL="0">
              <a:lnSpc>
                <a:spcPts val="1097"/>
              </a:lnSpc>
              <a:buNone/>
            </a:pPr>
            <a:r>
              <a:rPr lang="en-US" sz="800" spc="29" kern="0" dirty="0">
                <a:solidFill>
                  <a:srgbClr val="F4F1EA">
                    <a:alpha val="80000"/>
                  </a:srgbClr>
                </a:solidFill>
                <a:latin typeface="Carlito" pitchFamily="34" charset="0"/>
                <a:ea typeface="Carlito" pitchFamily="34" charset="-122"/>
                <a:cs typeface="Carlito" pitchFamily="34" charset="-120"/>
              </a:rPr>
              <a:t>@mishhartick</a:t>
            </a:r>
            <a:endParaRPr lang="en-US" sz="800" dirty="0"/>
          </a:p>
        </p:txBody>
      </p:sp>
      <p:sp>
        <p:nvSpPr>
          <p:cNvPr id="15" name="Text 11"/>
          <p:cNvSpPr/>
          <p:nvPr/>
        </p:nvSpPr>
        <p:spPr>
          <a:xfrm>
            <a:off x="6778725" y="4763095"/>
            <a:ext cx="1679475" cy="164592"/>
          </a:xfrm>
          <a:prstGeom prst="rect">
            <a:avLst/>
          </a:prstGeom>
          <a:noFill/>
          <a:ln/>
        </p:spPr>
        <p:txBody>
          <a:bodyPr wrap="none" lIns="0" tIns="0" rIns="0" bIns="0" rtlCol="0" anchor="t"/>
          <a:lstStyle/>
          <a:p>
            <a:pPr algn="r" indent="0" marL="0">
              <a:lnSpc>
                <a:spcPts val="928"/>
              </a:lnSpc>
              <a:buNone/>
            </a:pPr>
            <a:r>
              <a:rPr lang="en-US" sz="800" spc="124" kern="0" dirty="0">
                <a:solidFill>
                  <a:srgbClr val="F4F1EA">
                    <a:alpha val="45000"/>
                  </a:srgbClr>
                </a:solidFill>
                <a:latin typeface="Liberation Sans Narrow" pitchFamily="34" charset="0"/>
                <a:ea typeface="Liberation Sans Narrow" pitchFamily="34" charset="-122"/>
                <a:cs typeface="Liberation Sans Narrow" pitchFamily="34" charset="-120"/>
              </a:rPr>
              <a:t>COMPANY PROFILE · 2025</a:t>
            </a:r>
            <a:endParaRPr lang="en-US" sz="800" dirty="0"/>
          </a:p>
        </p:txBody>
      </p:sp>
      <p:sp>
        <p:nvSpPr>
          <p:cNvPr id="16" name="Text 12"/>
          <p:cNvSpPr/>
          <p:nvPr/>
        </p:nvSpPr>
        <p:spPr>
          <a:xfrm>
            <a:off x="459375" y="4757738"/>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E5B929"/>
                </a:solidFill>
                <a:latin typeface="Liberation Sans Narrow" pitchFamily="34" charset="0"/>
                <a:ea typeface="Liberation Sans Narrow" pitchFamily="34" charset="-122"/>
                <a:cs typeface="Liberation Sans Narrow" pitchFamily="34" charset="-120"/>
              </a:rPr>
              <a:t>01 / 24</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7346111" y="614363"/>
            <a:ext cx="1397839" cy="128016"/>
          </a:xfrm>
          <a:prstGeom prst="rect">
            <a:avLst/>
          </a:prstGeom>
          <a:noFill/>
          <a:ln/>
        </p:spPr>
        <p:txBody>
          <a:bodyPr wrap="none" lIns="0" tIns="0" rIns="0" bIns="0" rtlCol="0" anchor="t"/>
          <a:lstStyle/>
          <a:p>
            <a:pPr algn="r" indent="0" marL="0">
              <a:lnSpc>
                <a:spcPts val="1013"/>
              </a:lnSpc>
              <a:buNone/>
            </a:pPr>
            <a:r>
              <a:rPr lang="en-US" sz="800" spc="162" kern="0" dirty="0">
                <a:solidFill>
                  <a:srgbClr val="D4A017"/>
                </a:solidFill>
                <a:latin typeface="Carlito" pitchFamily="34" charset="0"/>
                <a:ea typeface="Carlito" pitchFamily="34" charset="-122"/>
                <a:cs typeface="Carlito" pitchFamily="34" charset="-120"/>
              </a:rPr>
              <a:t>CONTENTS · فهرس</a:t>
            </a:r>
            <a:endParaRPr lang="en-US" sz="800" dirty="0"/>
          </a:p>
        </p:txBody>
      </p:sp>
      <p:sp>
        <p:nvSpPr>
          <p:cNvPr id="3" name="Text 1"/>
          <p:cNvSpPr/>
          <p:nvPr/>
        </p:nvSpPr>
        <p:spPr>
          <a:xfrm>
            <a:off x="5033330" y="814388"/>
            <a:ext cx="3710620" cy="465487"/>
          </a:xfrm>
          <a:prstGeom prst="rect">
            <a:avLst/>
          </a:prstGeom>
          <a:noFill/>
          <a:ln/>
        </p:spPr>
        <p:txBody>
          <a:bodyPr wrap="none" lIns="0" tIns="0" rIns="0" bIns="0" rtlCol="0" anchor="t">
            <a:normAutofit/>
          </a:bodyPr>
          <a:lstStyle/>
          <a:p>
            <a:pPr algn="r" indent="0" marL="0">
              <a:lnSpc>
                <a:spcPts val="3544"/>
              </a:lnSpc>
              <a:buNone/>
            </a:pPr>
            <a:r>
              <a:rPr lang="en-US" sz="2363" b="1" dirty="0">
                <a:solidFill>
                  <a:srgbClr val="0A2540"/>
                </a:solidFill>
                <a:latin typeface="Carlito" pitchFamily="34" charset="0"/>
                <a:ea typeface="Carlito" pitchFamily="34" charset="-122"/>
                <a:cs typeface="Carlito" pitchFamily="34" charset="-120"/>
              </a:rPr>
              <a:t>فهرس المحتويات</a:t>
            </a:r>
            <a:endParaRPr lang="en-US" sz="2363" dirty="0"/>
          </a:p>
        </p:txBody>
      </p:sp>
      <p:sp>
        <p:nvSpPr>
          <p:cNvPr id="4" name="Text 2"/>
          <p:cNvSpPr/>
          <p:nvPr/>
        </p:nvSpPr>
        <p:spPr>
          <a:xfrm>
            <a:off x="5210026" y="1307306"/>
            <a:ext cx="3533924" cy="164592"/>
          </a:xfrm>
          <a:prstGeom prst="rect">
            <a:avLst/>
          </a:prstGeom>
          <a:noFill/>
          <a:ln/>
        </p:spPr>
        <p:txBody>
          <a:bodyPr wrap="square" lIns="0" tIns="0" rIns="0" bIns="0" rtlCol="0" anchor="t"/>
          <a:lstStyle/>
          <a:p>
            <a:pPr algn="r" indent="0" marL="0">
              <a:lnSpc>
                <a:spcPts val="1181"/>
              </a:lnSpc>
              <a:buNone/>
            </a:pPr>
            <a:r>
              <a:rPr lang="en-US" sz="788" dirty="0">
                <a:solidFill>
                  <a:srgbClr val="5B6675"/>
                </a:solidFill>
                <a:latin typeface="Carlito" pitchFamily="34" charset="0"/>
                <a:ea typeface="Carlito" pitchFamily="34" charset="-122"/>
                <a:cs typeface="Carlito" pitchFamily="34" charset="-120"/>
              </a:rPr>
              <a:t>تنقّل بين أقسام الملف التعريفي لشركة مشهارتك — الشركة التقنية والتسويق الرقمي.</a:t>
            </a:r>
            <a:endParaRPr lang="en-US" sz="788" dirty="0"/>
          </a:p>
        </p:txBody>
      </p:sp>
      <p:sp>
        <p:nvSpPr>
          <p:cNvPr id="5" name="Text 3"/>
          <p:cNvSpPr/>
          <p:nvPr/>
        </p:nvSpPr>
        <p:spPr>
          <a:xfrm>
            <a:off x="4625578" y="1489472"/>
            <a:ext cx="4114800" cy="835819"/>
          </a:xfrm>
          <a:prstGeom prst="roundRect">
            <a:avLst>
              <a:gd name="adj" fmla="val 18234"/>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6" name="Text 4"/>
          <p:cNvSpPr/>
          <p:nvPr/>
        </p:nvSpPr>
        <p:spPr>
          <a:xfrm>
            <a:off x="4800600" y="1650206"/>
            <a:ext cx="3764756" cy="164592"/>
          </a:xfrm>
          <a:prstGeom prst="rect">
            <a:avLst/>
          </a:prstGeom>
          <a:noFill/>
          <a:ln/>
        </p:spPr>
        <p:txBody>
          <a:bodyPr wrap="none" lIns="0" tIns="0" rIns="0" bIns="0" rtlCol="0" anchor="t"/>
          <a:lstStyle/>
          <a:p>
            <a:pPr algn="r" indent="0" marL="0">
              <a:lnSpc>
                <a:spcPts val="1097"/>
              </a:lnSpc>
              <a:buNone/>
            </a:pPr>
            <a:r>
              <a:rPr lang="en-US" sz="800" spc="88" kern="0" dirty="0">
                <a:solidFill>
                  <a:srgbClr val="D4A017"/>
                </a:solidFill>
                <a:latin typeface="Liberation Sans Narrow" pitchFamily="34" charset="0"/>
                <a:ea typeface="Liberation Sans Narrow" pitchFamily="34" charset="-122"/>
                <a:cs typeface="Liberation Sans Narrow" pitchFamily="34" charset="-120"/>
              </a:rPr>
              <a:t>01</a:t>
            </a:r>
            <a:endParaRPr lang="en-US" sz="800" dirty="0"/>
          </a:p>
        </p:txBody>
      </p:sp>
      <p:sp>
        <p:nvSpPr>
          <p:cNvPr id="7" name="Text 5"/>
          <p:cNvSpPr/>
          <p:nvPr/>
        </p:nvSpPr>
        <p:spPr>
          <a:xfrm>
            <a:off x="4800600" y="1846659"/>
            <a:ext cx="3764756" cy="215456"/>
          </a:xfrm>
          <a:prstGeom prst="rect">
            <a:avLst/>
          </a:prstGeom>
          <a:noFill/>
          <a:ln/>
        </p:spPr>
        <p:txBody>
          <a:bodyPr wrap="none" lIns="0" tIns="0" rIns="0" bIns="0" rtlCol="0" anchor="t">
            <a:normAutofit/>
          </a:bodyPr>
          <a:lstStyle/>
          <a:p>
            <a:pPr algn="r" indent="0" marL="0">
              <a:lnSpc>
                <a:spcPts val="1688"/>
              </a:lnSpc>
              <a:buNone/>
            </a:pPr>
            <a:r>
              <a:rPr lang="en-US" sz="1125" dirty="0">
                <a:solidFill>
                  <a:srgbClr val="0A2540"/>
                </a:solidFill>
                <a:latin typeface="Carlito" pitchFamily="34" charset="0"/>
                <a:ea typeface="Carlito" pitchFamily="34" charset="-122"/>
                <a:cs typeface="Carlito" pitchFamily="34" charset="-120"/>
              </a:rPr>
              <a:t>من نحن</a:t>
            </a:r>
            <a:endParaRPr lang="en-US" sz="1125" dirty="0"/>
          </a:p>
        </p:txBody>
      </p:sp>
      <p:sp>
        <p:nvSpPr>
          <p:cNvPr id="8" name="Text 6"/>
          <p:cNvSpPr/>
          <p:nvPr/>
        </p:nvSpPr>
        <p:spPr>
          <a:xfrm>
            <a:off x="4800600" y="2089547"/>
            <a:ext cx="3764756" cy="91440"/>
          </a:xfrm>
          <a:prstGeom prst="rect">
            <a:avLst/>
          </a:prstGeom>
          <a:noFill/>
          <a:ln/>
        </p:spPr>
        <p:txBody>
          <a:bodyPr wrap="none" lIns="0" tIns="0" rIns="0" bIns="0" rtlCol="0" anchor="t"/>
          <a:lstStyle/>
          <a:p>
            <a:pPr algn="r" indent="0" marL="0">
              <a:lnSpc>
                <a:spcPts val="928"/>
              </a:lnSpc>
              <a:buNone/>
            </a:pPr>
            <a:r>
              <a:rPr lang="en-US" sz="800" spc="99" kern="0" dirty="0">
                <a:solidFill>
                  <a:srgbClr val="5B6675"/>
                </a:solidFill>
                <a:latin typeface="Carlito" pitchFamily="34" charset="0"/>
                <a:ea typeface="Carlito" pitchFamily="34" charset="-122"/>
                <a:cs typeface="Carlito" pitchFamily="34" charset="-120"/>
              </a:rPr>
              <a:t>ABOUT MISHHARTICK</a:t>
            </a:r>
            <a:endParaRPr lang="en-US" sz="800" dirty="0"/>
          </a:p>
        </p:txBody>
      </p:sp>
      <p:sp>
        <p:nvSpPr>
          <p:cNvPr id="9" name="Text 7"/>
          <p:cNvSpPr/>
          <p:nvPr/>
        </p:nvSpPr>
        <p:spPr>
          <a:xfrm>
            <a:off x="4799519" y="2075259"/>
            <a:ext cx="241700" cy="91440"/>
          </a:xfrm>
          <a:prstGeom prst="rect">
            <a:avLst/>
          </a:prstGeom>
          <a:noFill/>
          <a:ln/>
        </p:spPr>
        <p:txBody>
          <a:bodyPr wrap="none" lIns="0" tIns="0" rIns="0" bIns="0" rtlCol="0" anchor="t"/>
          <a:lstStyle/>
          <a:p>
            <a:pPr algn="r" indent="0" marL="0">
              <a:lnSpc>
                <a:spcPts val="928"/>
              </a:lnSpc>
              <a:buNone/>
            </a:pPr>
            <a:r>
              <a:rPr lang="en-US" sz="619" spc="99" kern="0" dirty="0">
                <a:solidFill>
                  <a:srgbClr val="D4A017"/>
                </a:solidFill>
                <a:latin typeface="Liberation Sans Narrow" pitchFamily="34" charset="0"/>
                <a:ea typeface="Liberation Sans Narrow" pitchFamily="34" charset="-122"/>
                <a:cs typeface="Liberation Sans Narrow" pitchFamily="34" charset="-120"/>
              </a:rPr>
              <a:t>P.03</a:t>
            </a:r>
            <a:endParaRPr lang="en-US" sz="619" dirty="0"/>
          </a:p>
        </p:txBody>
      </p:sp>
      <p:sp>
        <p:nvSpPr>
          <p:cNvPr id="10" name="Text 8"/>
          <p:cNvSpPr/>
          <p:nvPr/>
        </p:nvSpPr>
        <p:spPr>
          <a:xfrm>
            <a:off x="8436769" y="2064544"/>
            <a:ext cx="128588" cy="128588"/>
          </a:xfrm>
          <a:prstGeom prst="rect">
            <a:avLst/>
          </a:prstGeom>
          <a:noFill/>
          <a:ln/>
        </p:spPr>
        <p:txBody>
          <a:bodyPr wrap="none" lIns="0" tIns="0" rIns="0" bIns="0" rtlCol="0" anchor="ctr"/>
          <a:lstStyle/>
          <a:p>
            <a:pPr algn="ctr" indent="0" marL="0">
              <a:buNone/>
            </a:pPr>
            <a:r>
              <a:rPr lang="en-US" sz="1266" dirty="0">
                <a:solidFill>
                  <a:srgbClr val="5B6675"/>
                </a:solidFill>
                <a:latin typeface="Segoe UI Symbol" pitchFamily="34" charset="0"/>
                <a:ea typeface="Segoe UI Symbol" pitchFamily="34" charset="-122"/>
                <a:cs typeface="Segoe UI Symbol" pitchFamily="34" charset="-120"/>
              </a:rPr>
              <a:t>←</a:t>
            </a:r>
            <a:endParaRPr lang="en-US" sz="1266" dirty="0"/>
          </a:p>
        </p:txBody>
      </p:sp>
      <p:sp>
        <p:nvSpPr>
          <p:cNvPr id="11" name="Text 9"/>
          <p:cNvSpPr/>
          <p:nvPr/>
        </p:nvSpPr>
        <p:spPr>
          <a:xfrm>
            <a:off x="403622" y="1489472"/>
            <a:ext cx="4114800" cy="835819"/>
          </a:xfrm>
          <a:prstGeom prst="roundRect">
            <a:avLst>
              <a:gd name="adj" fmla="val 18234"/>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12" name="Text 10"/>
          <p:cNvSpPr/>
          <p:nvPr/>
        </p:nvSpPr>
        <p:spPr>
          <a:xfrm>
            <a:off x="578644" y="1650206"/>
            <a:ext cx="3764756" cy="164592"/>
          </a:xfrm>
          <a:prstGeom prst="rect">
            <a:avLst/>
          </a:prstGeom>
          <a:noFill/>
          <a:ln/>
        </p:spPr>
        <p:txBody>
          <a:bodyPr wrap="none" lIns="0" tIns="0" rIns="0" bIns="0" rtlCol="0" anchor="t"/>
          <a:lstStyle/>
          <a:p>
            <a:pPr algn="r" indent="0" marL="0">
              <a:lnSpc>
                <a:spcPts val="1097"/>
              </a:lnSpc>
              <a:buNone/>
            </a:pPr>
            <a:r>
              <a:rPr lang="en-US" sz="800" spc="88" kern="0" dirty="0">
                <a:solidFill>
                  <a:srgbClr val="D4A017"/>
                </a:solidFill>
                <a:latin typeface="Liberation Sans Narrow" pitchFamily="34" charset="0"/>
                <a:ea typeface="Liberation Sans Narrow" pitchFamily="34" charset="-122"/>
                <a:cs typeface="Liberation Sans Narrow" pitchFamily="34" charset="-120"/>
              </a:rPr>
              <a:t>02</a:t>
            </a:r>
            <a:endParaRPr lang="en-US" sz="800" dirty="0"/>
          </a:p>
        </p:txBody>
      </p:sp>
      <p:sp>
        <p:nvSpPr>
          <p:cNvPr id="13" name="Text 11"/>
          <p:cNvSpPr/>
          <p:nvPr/>
        </p:nvSpPr>
        <p:spPr>
          <a:xfrm>
            <a:off x="578644" y="1846659"/>
            <a:ext cx="3764756" cy="215456"/>
          </a:xfrm>
          <a:prstGeom prst="rect">
            <a:avLst/>
          </a:prstGeom>
          <a:noFill/>
          <a:ln/>
        </p:spPr>
        <p:txBody>
          <a:bodyPr wrap="none" lIns="0" tIns="0" rIns="0" bIns="0" rtlCol="0" anchor="t">
            <a:normAutofit/>
          </a:bodyPr>
          <a:lstStyle/>
          <a:p>
            <a:pPr algn="r" indent="0" marL="0">
              <a:lnSpc>
                <a:spcPts val="1688"/>
              </a:lnSpc>
              <a:buNone/>
            </a:pPr>
            <a:r>
              <a:rPr lang="en-US" sz="1125" dirty="0">
                <a:solidFill>
                  <a:srgbClr val="0A2540"/>
                </a:solidFill>
                <a:latin typeface="Carlito" pitchFamily="34" charset="0"/>
                <a:ea typeface="Carlito" pitchFamily="34" charset="-122"/>
                <a:cs typeface="Carlito" pitchFamily="34" charset="-120"/>
              </a:rPr>
              <a:t>هيكل الشركة</a:t>
            </a:r>
            <a:endParaRPr lang="en-US" sz="1125" dirty="0"/>
          </a:p>
        </p:txBody>
      </p:sp>
      <p:sp>
        <p:nvSpPr>
          <p:cNvPr id="14" name="Text 12"/>
          <p:cNvSpPr/>
          <p:nvPr/>
        </p:nvSpPr>
        <p:spPr>
          <a:xfrm>
            <a:off x="578644" y="2089547"/>
            <a:ext cx="3764756" cy="91440"/>
          </a:xfrm>
          <a:prstGeom prst="rect">
            <a:avLst/>
          </a:prstGeom>
          <a:noFill/>
          <a:ln/>
        </p:spPr>
        <p:txBody>
          <a:bodyPr wrap="none" lIns="0" tIns="0" rIns="0" bIns="0" rtlCol="0" anchor="t"/>
          <a:lstStyle/>
          <a:p>
            <a:pPr algn="r" indent="0" marL="0">
              <a:lnSpc>
                <a:spcPts val="928"/>
              </a:lnSpc>
              <a:buNone/>
            </a:pPr>
            <a:r>
              <a:rPr lang="en-US" sz="800" spc="99" kern="0" dirty="0">
                <a:solidFill>
                  <a:srgbClr val="5B6675"/>
                </a:solidFill>
                <a:latin typeface="Carlito" pitchFamily="34" charset="0"/>
                <a:ea typeface="Carlito" pitchFamily="34" charset="-122"/>
                <a:cs typeface="Carlito" pitchFamily="34" charset="-120"/>
              </a:rPr>
              <a:t>COMPANY STRUCTURE</a:t>
            </a:r>
            <a:endParaRPr lang="en-US" sz="800" dirty="0"/>
          </a:p>
        </p:txBody>
      </p:sp>
      <p:sp>
        <p:nvSpPr>
          <p:cNvPr id="15" name="Text 13"/>
          <p:cNvSpPr/>
          <p:nvPr/>
        </p:nvSpPr>
        <p:spPr>
          <a:xfrm>
            <a:off x="577563" y="2075259"/>
            <a:ext cx="241700" cy="91440"/>
          </a:xfrm>
          <a:prstGeom prst="rect">
            <a:avLst/>
          </a:prstGeom>
          <a:noFill/>
          <a:ln/>
        </p:spPr>
        <p:txBody>
          <a:bodyPr wrap="none" lIns="0" tIns="0" rIns="0" bIns="0" rtlCol="0" anchor="t"/>
          <a:lstStyle/>
          <a:p>
            <a:pPr algn="r" indent="0" marL="0">
              <a:lnSpc>
                <a:spcPts val="928"/>
              </a:lnSpc>
              <a:buNone/>
            </a:pPr>
            <a:r>
              <a:rPr lang="en-US" sz="619" spc="99" kern="0" dirty="0">
                <a:solidFill>
                  <a:srgbClr val="D4A017"/>
                </a:solidFill>
                <a:latin typeface="Liberation Sans Narrow" pitchFamily="34" charset="0"/>
                <a:ea typeface="Liberation Sans Narrow" pitchFamily="34" charset="-122"/>
                <a:cs typeface="Liberation Sans Narrow" pitchFamily="34" charset="-120"/>
              </a:rPr>
              <a:t>P.08</a:t>
            </a:r>
            <a:endParaRPr lang="en-US" sz="619" dirty="0"/>
          </a:p>
        </p:txBody>
      </p:sp>
      <p:sp>
        <p:nvSpPr>
          <p:cNvPr id="16" name="Text 14"/>
          <p:cNvSpPr/>
          <p:nvPr/>
        </p:nvSpPr>
        <p:spPr>
          <a:xfrm>
            <a:off x="4214813" y="2064544"/>
            <a:ext cx="128588" cy="128588"/>
          </a:xfrm>
          <a:prstGeom prst="rect">
            <a:avLst/>
          </a:prstGeom>
          <a:noFill/>
          <a:ln/>
        </p:spPr>
        <p:txBody>
          <a:bodyPr wrap="none" lIns="0" tIns="0" rIns="0" bIns="0" rtlCol="0" anchor="ctr"/>
          <a:lstStyle/>
          <a:p>
            <a:pPr algn="ctr" indent="0" marL="0">
              <a:buNone/>
            </a:pPr>
            <a:r>
              <a:rPr lang="en-US" sz="1266" dirty="0">
                <a:solidFill>
                  <a:srgbClr val="5B6675"/>
                </a:solidFill>
                <a:latin typeface="Segoe UI Symbol" pitchFamily="34" charset="0"/>
                <a:ea typeface="Segoe UI Symbol" pitchFamily="34" charset="-122"/>
                <a:cs typeface="Segoe UI Symbol" pitchFamily="34" charset="-120"/>
              </a:rPr>
              <a:t>←</a:t>
            </a:r>
            <a:endParaRPr lang="en-US" sz="1266" dirty="0"/>
          </a:p>
        </p:txBody>
      </p:sp>
      <p:sp>
        <p:nvSpPr>
          <p:cNvPr id="17" name="Text 15"/>
          <p:cNvSpPr/>
          <p:nvPr/>
        </p:nvSpPr>
        <p:spPr>
          <a:xfrm>
            <a:off x="4625578" y="2432447"/>
            <a:ext cx="4114800" cy="835819"/>
          </a:xfrm>
          <a:prstGeom prst="roundRect">
            <a:avLst>
              <a:gd name="adj" fmla="val 18234"/>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18" name="Text 16"/>
          <p:cNvSpPr/>
          <p:nvPr/>
        </p:nvSpPr>
        <p:spPr>
          <a:xfrm>
            <a:off x="4800600" y="2593181"/>
            <a:ext cx="3764756" cy="164592"/>
          </a:xfrm>
          <a:prstGeom prst="rect">
            <a:avLst/>
          </a:prstGeom>
          <a:noFill/>
          <a:ln/>
        </p:spPr>
        <p:txBody>
          <a:bodyPr wrap="none" lIns="0" tIns="0" rIns="0" bIns="0" rtlCol="0" anchor="t"/>
          <a:lstStyle/>
          <a:p>
            <a:pPr algn="r" indent="0" marL="0">
              <a:lnSpc>
                <a:spcPts val="1097"/>
              </a:lnSpc>
              <a:buNone/>
            </a:pPr>
            <a:r>
              <a:rPr lang="en-US" sz="800" spc="88" kern="0" dirty="0">
                <a:solidFill>
                  <a:srgbClr val="D4A017"/>
                </a:solidFill>
                <a:latin typeface="Liberation Sans Narrow" pitchFamily="34" charset="0"/>
                <a:ea typeface="Liberation Sans Narrow" pitchFamily="34" charset="-122"/>
                <a:cs typeface="Liberation Sans Narrow" pitchFamily="34" charset="-120"/>
              </a:rPr>
              <a:t>03</a:t>
            </a:r>
            <a:endParaRPr lang="en-US" sz="800" dirty="0"/>
          </a:p>
        </p:txBody>
      </p:sp>
      <p:sp>
        <p:nvSpPr>
          <p:cNvPr id="19" name="Text 17"/>
          <p:cNvSpPr/>
          <p:nvPr/>
        </p:nvSpPr>
        <p:spPr>
          <a:xfrm>
            <a:off x="4800600" y="2789634"/>
            <a:ext cx="3764756" cy="215456"/>
          </a:xfrm>
          <a:prstGeom prst="rect">
            <a:avLst/>
          </a:prstGeom>
          <a:noFill/>
          <a:ln/>
        </p:spPr>
        <p:txBody>
          <a:bodyPr wrap="none" lIns="0" tIns="0" rIns="0" bIns="0" rtlCol="0" anchor="t">
            <a:normAutofit/>
          </a:bodyPr>
          <a:lstStyle/>
          <a:p>
            <a:pPr algn="r" indent="0" marL="0">
              <a:lnSpc>
                <a:spcPts val="1688"/>
              </a:lnSpc>
              <a:buNone/>
            </a:pPr>
            <a:r>
              <a:rPr lang="en-US" sz="1125" dirty="0">
                <a:solidFill>
                  <a:srgbClr val="0A2540"/>
                </a:solidFill>
                <a:latin typeface="Carlito" pitchFamily="34" charset="0"/>
                <a:ea typeface="Carlito" pitchFamily="34" charset="-122"/>
                <a:cs typeface="Carlito" pitchFamily="34" charset="-120"/>
              </a:rPr>
              <a:t>الخدمات</a:t>
            </a:r>
            <a:endParaRPr lang="en-US" sz="1125" dirty="0"/>
          </a:p>
        </p:txBody>
      </p:sp>
      <p:sp>
        <p:nvSpPr>
          <p:cNvPr id="20" name="Text 18"/>
          <p:cNvSpPr/>
          <p:nvPr/>
        </p:nvSpPr>
        <p:spPr>
          <a:xfrm>
            <a:off x="4800600" y="3032522"/>
            <a:ext cx="3764756" cy="91440"/>
          </a:xfrm>
          <a:prstGeom prst="rect">
            <a:avLst/>
          </a:prstGeom>
          <a:noFill/>
          <a:ln/>
        </p:spPr>
        <p:txBody>
          <a:bodyPr wrap="none" lIns="0" tIns="0" rIns="0" bIns="0" rtlCol="0" anchor="t"/>
          <a:lstStyle/>
          <a:p>
            <a:pPr algn="r" indent="0" marL="0">
              <a:lnSpc>
                <a:spcPts val="928"/>
              </a:lnSpc>
              <a:buNone/>
            </a:pPr>
            <a:r>
              <a:rPr lang="en-US" sz="800" spc="99" kern="0" dirty="0">
                <a:solidFill>
                  <a:srgbClr val="5B6675"/>
                </a:solidFill>
                <a:latin typeface="Carlito" pitchFamily="34" charset="0"/>
                <a:ea typeface="Carlito" pitchFamily="34" charset="-122"/>
                <a:cs typeface="Carlito" pitchFamily="34" charset="-120"/>
              </a:rPr>
              <a:t>SERVICES</a:t>
            </a:r>
            <a:endParaRPr lang="en-US" sz="800" dirty="0"/>
          </a:p>
        </p:txBody>
      </p:sp>
      <p:sp>
        <p:nvSpPr>
          <p:cNvPr id="21" name="Text 19"/>
          <p:cNvSpPr/>
          <p:nvPr/>
        </p:nvSpPr>
        <p:spPr>
          <a:xfrm>
            <a:off x="4799519" y="3018234"/>
            <a:ext cx="241700" cy="91440"/>
          </a:xfrm>
          <a:prstGeom prst="rect">
            <a:avLst/>
          </a:prstGeom>
          <a:noFill/>
          <a:ln/>
        </p:spPr>
        <p:txBody>
          <a:bodyPr wrap="none" lIns="0" tIns="0" rIns="0" bIns="0" rtlCol="0" anchor="t"/>
          <a:lstStyle/>
          <a:p>
            <a:pPr algn="r" indent="0" marL="0">
              <a:lnSpc>
                <a:spcPts val="928"/>
              </a:lnSpc>
              <a:buNone/>
            </a:pPr>
            <a:r>
              <a:rPr lang="en-US" sz="619" spc="99" kern="0" dirty="0">
                <a:solidFill>
                  <a:srgbClr val="D4A017"/>
                </a:solidFill>
                <a:latin typeface="Liberation Sans Narrow" pitchFamily="34" charset="0"/>
                <a:ea typeface="Liberation Sans Narrow" pitchFamily="34" charset="-122"/>
                <a:cs typeface="Liberation Sans Narrow" pitchFamily="34" charset="-120"/>
              </a:rPr>
              <a:t>P.09</a:t>
            </a:r>
            <a:endParaRPr lang="en-US" sz="619" dirty="0"/>
          </a:p>
        </p:txBody>
      </p:sp>
      <p:sp>
        <p:nvSpPr>
          <p:cNvPr id="22" name="Text 20"/>
          <p:cNvSpPr/>
          <p:nvPr/>
        </p:nvSpPr>
        <p:spPr>
          <a:xfrm>
            <a:off x="8436769" y="3007519"/>
            <a:ext cx="128588" cy="128588"/>
          </a:xfrm>
          <a:prstGeom prst="rect">
            <a:avLst/>
          </a:prstGeom>
          <a:noFill/>
          <a:ln/>
        </p:spPr>
        <p:txBody>
          <a:bodyPr wrap="none" lIns="0" tIns="0" rIns="0" bIns="0" rtlCol="0" anchor="ctr"/>
          <a:lstStyle/>
          <a:p>
            <a:pPr algn="ctr" indent="0" marL="0">
              <a:buNone/>
            </a:pPr>
            <a:r>
              <a:rPr lang="en-US" sz="1266" dirty="0">
                <a:solidFill>
                  <a:srgbClr val="5B6675"/>
                </a:solidFill>
                <a:latin typeface="Segoe UI Symbol" pitchFamily="34" charset="0"/>
                <a:ea typeface="Segoe UI Symbol" pitchFamily="34" charset="-122"/>
                <a:cs typeface="Segoe UI Symbol" pitchFamily="34" charset="-120"/>
              </a:rPr>
              <a:t>←</a:t>
            </a:r>
            <a:endParaRPr lang="en-US" sz="1266" dirty="0"/>
          </a:p>
        </p:txBody>
      </p:sp>
      <p:sp>
        <p:nvSpPr>
          <p:cNvPr id="23" name="Text 21"/>
          <p:cNvSpPr/>
          <p:nvPr/>
        </p:nvSpPr>
        <p:spPr>
          <a:xfrm>
            <a:off x="403622" y="2432447"/>
            <a:ext cx="4114800" cy="835819"/>
          </a:xfrm>
          <a:prstGeom prst="roundRect">
            <a:avLst>
              <a:gd name="adj" fmla="val 18234"/>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24" name="Text 22"/>
          <p:cNvSpPr/>
          <p:nvPr/>
        </p:nvSpPr>
        <p:spPr>
          <a:xfrm>
            <a:off x="578644" y="2593181"/>
            <a:ext cx="3764756" cy="164592"/>
          </a:xfrm>
          <a:prstGeom prst="rect">
            <a:avLst/>
          </a:prstGeom>
          <a:noFill/>
          <a:ln/>
        </p:spPr>
        <p:txBody>
          <a:bodyPr wrap="none" lIns="0" tIns="0" rIns="0" bIns="0" rtlCol="0" anchor="t"/>
          <a:lstStyle/>
          <a:p>
            <a:pPr algn="r" indent="0" marL="0">
              <a:lnSpc>
                <a:spcPts val="1097"/>
              </a:lnSpc>
              <a:buNone/>
            </a:pPr>
            <a:r>
              <a:rPr lang="en-US" sz="800" spc="88" kern="0" dirty="0">
                <a:solidFill>
                  <a:srgbClr val="D4A017"/>
                </a:solidFill>
                <a:latin typeface="Liberation Sans Narrow" pitchFamily="34" charset="0"/>
                <a:ea typeface="Liberation Sans Narrow" pitchFamily="34" charset="-122"/>
                <a:cs typeface="Liberation Sans Narrow" pitchFamily="34" charset="-120"/>
              </a:rPr>
              <a:t>04</a:t>
            </a:r>
            <a:endParaRPr lang="en-US" sz="800" dirty="0"/>
          </a:p>
        </p:txBody>
      </p:sp>
      <p:sp>
        <p:nvSpPr>
          <p:cNvPr id="25" name="Text 23"/>
          <p:cNvSpPr/>
          <p:nvPr/>
        </p:nvSpPr>
        <p:spPr>
          <a:xfrm>
            <a:off x="578644" y="2789634"/>
            <a:ext cx="3764756" cy="215456"/>
          </a:xfrm>
          <a:prstGeom prst="rect">
            <a:avLst/>
          </a:prstGeom>
          <a:noFill/>
          <a:ln/>
        </p:spPr>
        <p:txBody>
          <a:bodyPr wrap="none" lIns="0" tIns="0" rIns="0" bIns="0" rtlCol="0" anchor="t">
            <a:normAutofit/>
          </a:bodyPr>
          <a:lstStyle/>
          <a:p>
            <a:pPr algn="r" indent="0" marL="0">
              <a:lnSpc>
                <a:spcPts val="1688"/>
              </a:lnSpc>
              <a:buNone/>
            </a:pPr>
            <a:r>
              <a:rPr lang="en-US" sz="1125" dirty="0">
                <a:solidFill>
                  <a:srgbClr val="0A2540"/>
                </a:solidFill>
                <a:latin typeface="Carlito" pitchFamily="34" charset="0"/>
                <a:ea typeface="Carlito" pitchFamily="34" charset="-122"/>
                <a:cs typeface="Carlito" pitchFamily="34" charset="-120"/>
              </a:rPr>
              <a:t>الحلول المتكاملة</a:t>
            </a:r>
            <a:endParaRPr lang="en-US" sz="1125" dirty="0"/>
          </a:p>
        </p:txBody>
      </p:sp>
      <p:sp>
        <p:nvSpPr>
          <p:cNvPr id="26" name="Text 24"/>
          <p:cNvSpPr/>
          <p:nvPr/>
        </p:nvSpPr>
        <p:spPr>
          <a:xfrm>
            <a:off x="578644" y="3032522"/>
            <a:ext cx="3764756" cy="91440"/>
          </a:xfrm>
          <a:prstGeom prst="rect">
            <a:avLst/>
          </a:prstGeom>
          <a:noFill/>
          <a:ln/>
        </p:spPr>
        <p:txBody>
          <a:bodyPr wrap="none" lIns="0" tIns="0" rIns="0" bIns="0" rtlCol="0" anchor="t"/>
          <a:lstStyle/>
          <a:p>
            <a:pPr algn="r" indent="0" marL="0">
              <a:lnSpc>
                <a:spcPts val="928"/>
              </a:lnSpc>
              <a:buNone/>
            </a:pPr>
            <a:r>
              <a:rPr lang="en-US" sz="800" spc="99" kern="0" dirty="0">
                <a:solidFill>
                  <a:srgbClr val="5B6675"/>
                </a:solidFill>
                <a:latin typeface="Carlito" pitchFamily="34" charset="0"/>
                <a:ea typeface="Carlito" pitchFamily="34" charset="-122"/>
                <a:cs typeface="Carlito" pitchFamily="34" charset="-120"/>
              </a:rPr>
              <a:t>INTEGRATED SOLUTIONS</a:t>
            </a:r>
            <a:endParaRPr lang="en-US" sz="800" dirty="0"/>
          </a:p>
        </p:txBody>
      </p:sp>
      <p:sp>
        <p:nvSpPr>
          <p:cNvPr id="27" name="Text 25"/>
          <p:cNvSpPr/>
          <p:nvPr/>
        </p:nvSpPr>
        <p:spPr>
          <a:xfrm>
            <a:off x="577563" y="3018234"/>
            <a:ext cx="241700" cy="91440"/>
          </a:xfrm>
          <a:prstGeom prst="rect">
            <a:avLst/>
          </a:prstGeom>
          <a:noFill/>
          <a:ln/>
        </p:spPr>
        <p:txBody>
          <a:bodyPr wrap="none" lIns="0" tIns="0" rIns="0" bIns="0" rtlCol="0" anchor="t"/>
          <a:lstStyle/>
          <a:p>
            <a:pPr algn="r" indent="0" marL="0">
              <a:lnSpc>
                <a:spcPts val="928"/>
              </a:lnSpc>
              <a:buNone/>
            </a:pPr>
            <a:r>
              <a:rPr lang="en-US" sz="619" spc="99" kern="0" dirty="0">
                <a:solidFill>
                  <a:srgbClr val="D4A017"/>
                </a:solidFill>
                <a:latin typeface="Liberation Sans Narrow" pitchFamily="34" charset="0"/>
                <a:ea typeface="Liberation Sans Narrow" pitchFamily="34" charset="-122"/>
                <a:cs typeface="Liberation Sans Narrow" pitchFamily="34" charset="-120"/>
              </a:rPr>
              <a:t>P.16</a:t>
            </a:r>
            <a:endParaRPr lang="en-US" sz="619" dirty="0"/>
          </a:p>
        </p:txBody>
      </p:sp>
      <p:sp>
        <p:nvSpPr>
          <p:cNvPr id="28" name="Text 26"/>
          <p:cNvSpPr/>
          <p:nvPr/>
        </p:nvSpPr>
        <p:spPr>
          <a:xfrm>
            <a:off x="4214813" y="3007519"/>
            <a:ext cx="128588" cy="128588"/>
          </a:xfrm>
          <a:prstGeom prst="rect">
            <a:avLst/>
          </a:prstGeom>
          <a:noFill/>
          <a:ln/>
        </p:spPr>
        <p:txBody>
          <a:bodyPr wrap="none" lIns="0" tIns="0" rIns="0" bIns="0" rtlCol="0" anchor="ctr"/>
          <a:lstStyle/>
          <a:p>
            <a:pPr algn="ctr" indent="0" marL="0">
              <a:buNone/>
            </a:pPr>
            <a:r>
              <a:rPr lang="en-US" sz="1266" dirty="0">
                <a:solidFill>
                  <a:srgbClr val="5B6675"/>
                </a:solidFill>
                <a:latin typeface="Segoe UI Symbol" pitchFamily="34" charset="0"/>
                <a:ea typeface="Segoe UI Symbol" pitchFamily="34" charset="-122"/>
                <a:cs typeface="Segoe UI Symbol" pitchFamily="34" charset="-120"/>
              </a:rPr>
              <a:t>←</a:t>
            </a:r>
            <a:endParaRPr lang="en-US" sz="1266" dirty="0"/>
          </a:p>
        </p:txBody>
      </p:sp>
      <p:sp>
        <p:nvSpPr>
          <p:cNvPr id="29" name="Text 27"/>
          <p:cNvSpPr/>
          <p:nvPr/>
        </p:nvSpPr>
        <p:spPr>
          <a:xfrm>
            <a:off x="4625578" y="3375422"/>
            <a:ext cx="4114800" cy="835819"/>
          </a:xfrm>
          <a:prstGeom prst="roundRect">
            <a:avLst>
              <a:gd name="adj" fmla="val 18234"/>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30" name="Text 28"/>
          <p:cNvSpPr/>
          <p:nvPr/>
        </p:nvSpPr>
        <p:spPr>
          <a:xfrm>
            <a:off x="4800600" y="3536156"/>
            <a:ext cx="3764756" cy="164592"/>
          </a:xfrm>
          <a:prstGeom prst="rect">
            <a:avLst/>
          </a:prstGeom>
          <a:noFill/>
          <a:ln/>
        </p:spPr>
        <p:txBody>
          <a:bodyPr wrap="none" lIns="0" tIns="0" rIns="0" bIns="0" rtlCol="0" anchor="t"/>
          <a:lstStyle/>
          <a:p>
            <a:pPr algn="r" indent="0" marL="0">
              <a:lnSpc>
                <a:spcPts val="1097"/>
              </a:lnSpc>
              <a:buNone/>
            </a:pPr>
            <a:r>
              <a:rPr lang="en-US" sz="800" spc="88" kern="0" dirty="0">
                <a:solidFill>
                  <a:srgbClr val="D4A017"/>
                </a:solidFill>
                <a:latin typeface="Liberation Sans Narrow" pitchFamily="34" charset="0"/>
                <a:ea typeface="Liberation Sans Narrow" pitchFamily="34" charset="-122"/>
                <a:cs typeface="Liberation Sans Narrow" pitchFamily="34" charset="-120"/>
              </a:rPr>
              <a:t>05</a:t>
            </a:r>
            <a:endParaRPr lang="en-US" sz="800" dirty="0"/>
          </a:p>
        </p:txBody>
      </p:sp>
      <p:sp>
        <p:nvSpPr>
          <p:cNvPr id="31" name="Text 29"/>
          <p:cNvSpPr/>
          <p:nvPr/>
        </p:nvSpPr>
        <p:spPr>
          <a:xfrm>
            <a:off x="4800600" y="3732609"/>
            <a:ext cx="3764756" cy="215456"/>
          </a:xfrm>
          <a:prstGeom prst="rect">
            <a:avLst/>
          </a:prstGeom>
          <a:noFill/>
          <a:ln/>
        </p:spPr>
        <p:txBody>
          <a:bodyPr wrap="none" lIns="0" tIns="0" rIns="0" bIns="0" rtlCol="0" anchor="t">
            <a:normAutofit/>
          </a:bodyPr>
          <a:lstStyle/>
          <a:p>
            <a:pPr algn="r" indent="0" marL="0">
              <a:lnSpc>
                <a:spcPts val="1688"/>
              </a:lnSpc>
              <a:buNone/>
            </a:pPr>
            <a:r>
              <a:rPr lang="en-US" sz="1125" dirty="0">
                <a:solidFill>
                  <a:srgbClr val="0A2540"/>
                </a:solidFill>
                <a:latin typeface="Carlito" pitchFamily="34" charset="0"/>
                <a:ea typeface="Carlito" pitchFamily="34" charset="-122"/>
                <a:cs typeface="Carlito" pitchFamily="34" charset="-120"/>
              </a:rPr>
              <a:t>التقنيات</a:t>
            </a:r>
            <a:endParaRPr lang="en-US" sz="1125" dirty="0"/>
          </a:p>
        </p:txBody>
      </p:sp>
      <p:sp>
        <p:nvSpPr>
          <p:cNvPr id="32" name="Text 30"/>
          <p:cNvSpPr/>
          <p:nvPr/>
        </p:nvSpPr>
        <p:spPr>
          <a:xfrm>
            <a:off x="4800600" y="3975497"/>
            <a:ext cx="3764756" cy="91440"/>
          </a:xfrm>
          <a:prstGeom prst="rect">
            <a:avLst/>
          </a:prstGeom>
          <a:noFill/>
          <a:ln/>
        </p:spPr>
        <p:txBody>
          <a:bodyPr wrap="none" lIns="0" tIns="0" rIns="0" bIns="0" rtlCol="0" anchor="t"/>
          <a:lstStyle/>
          <a:p>
            <a:pPr algn="r" indent="0" marL="0">
              <a:lnSpc>
                <a:spcPts val="928"/>
              </a:lnSpc>
              <a:buNone/>
            </a:pPr>
            <a:r>
              <a:rPr lang="en-US" sz="800" spc="99" kern="0" dirty="0">
                <a:solidFill>
                  <a:srgbClr val="5B6675"/>
                </a:solidFill>
                <a:latin typeface="Carlito" pitchFamily="34" charset="0"/>
                <a:ea typeface="Carlito" pitchFamily="34" charset="-122"/>
                <a:cs typeface="Carlito" pitchFamily="34" charset="-120"/>
              </a:rPr>
              <a:t>TECHNOLOGY</a:t>
            </a:r>
            <a:endParaRPr lang="en-US" sz="800" dirty="0"/>
          </a:p>
        </p:txBody>
      </p:sp>
      <p:sp>
        <p:nvSpPr>
          <p:cNvPr id="33" name="Text 31"/>
          <p:cNvSpPr/>
          <p:nvPr/>
        </p:nvSpPr>
        <p:spPr>
          <a:xfrm>
            <a:off x="4799519" y="3961209"/>
            <a:ext cx="241700" cy="91440"/>
          </a:xfrm>
          <a:prstGeom prst="rect">
            <a:avLst/>
          </a:prstGeom>
          <a:noFill/>
          <a:ln/>
        </p:spPr>
        <p:txBody>
          <a:bodyPr wrap="none" lIns="0" tIns="0" rIns="0" bIns="0" rtlCol="0" anchor="t"/>
          <a:lstStyle/>
          <a:p>
            <a:pPr algn="r" indent="0" marL="0">
              <a:lnSpc>
                <a:spcPts val="928"/>
              </a:lnSpc>
              <a:buNone/>
            </a:pPr>
            <a:r>
              <a:rPr lang="en-US" sz="619" spc="99" kern="0" dirty="0">
                <a:solidFill>
                  <a:srgbClr val="D4A017"/>
                </a:solidFill>
                <a:latin typeface="Liberation Sans Narrow" pitchFamily="34" charset="0"/>
                <a:ea typeface="Liberation Sans Narrow" pitchFamily="34" charset="-122"/>
                <a:cs typeface="Liberation Sans Narrow" pitchFamily="34" charset="-120"/>
              </a:rPr>
              <a:t>P.17</a:t>
            </a:r>
            <a:endParaRPr lang="en-US" sz="619" dirty="0"/>
          </a:p>
        </p:txBody>
      </p:sp>
      <p:sp>
        <p:nvSpPr>
          <p:cNvPr id="34" name="Text 32"/>
          <p:cNvSpPr/>
          <p:nvPr/>
        </p:nvSpPr>
        <p:spPr>
          <a:xfrm>
            <a:off x="8436769" y="3950494"/>
            <a:ext cx="128588" cy="128588"/>
          </a:xfrm>
          <a:prstGeom prst="rect">
            <a:avLst/>
          </a:prstGeom>
          <a:noFill/>
          <a:ln/>
        </p:spPr>
        <p:txBody>
          <a:bodyPr wrap="none" lIns="0" tIns="0" rIns="0" bIns="0" rtlCol="0" anchor="ctr"/>
          <a:lstStyle/>
          <a:p>
            <a:pPr algn="ctr" indent="0" marL="0">
              <a:buNone/>
            </a:pPr>
            <a:r>
              <a:rPr lang="en-US" sz="1266" dirty="0">
                <a:solidFill>
                  <a:srgbClr val="5B6675"/>
                </a:solidFill>
                <a:latin typeface="Segoe UI Symbol" pitchFamily="34" charset="0"/>
                <a:ea typeface="Segoe UI Symbol" pitchFamily="34" charset="-122"/>
                <a:cs typeface="Segoe UI Symbol" pitchFamily="34" charset="-120"/>
              </a:rPr>
              <a:t>←</a:t>
            </a:r>
            <a:endParaRPr lang="en-US" sz="1266" dirty="0"/>
          </a:p>
        </p:txBody>
      </p:sp>
      <p:sp>
        <p:nvSpPr>
          <p:cNvPr id="35" name="Text 33"/>
          <p:cNvSpPr/>
          <p:nvPr/>
        </p:nvSpPr>
        <p:spPr>
          <a:xfrm>
            <a:off x="403622" y="3375422"/>
            <a:ext cx="4114800" cy="835819"/>
          </a:xfrm>
          <a:prstGeom prst="roundRect">
            <a:avLst>
              <a:gd name="adj" fmla="val 18234"/>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36" name="Text 34"/>
          <p:cNvSpPr/>
          <p:nvPr/>
        </p:nvSpPr>
        <p:spPr>
          <a:xfrm>
            <a:off x="578644" y="3536156"/>
            <a:ext cx="3764756" cy="164592"/>
          </a:xfrm>
          <a:prstGeom prst="rect">
            <a:avLst/>
          </a:prstGeom>
          <a:noFill/>
          <a:ln/>
        </p:spPr>
        <p:txBody>
          <a:bodyPr wrap="none" lIns="0" tIns="0" rIns="0" bIns="0" rtlCol="0" anchor="t"/>
          <a:lstStyle/>
          <a:p>
            <a:pPr algn="r" indent="0" marL="0">
              <a:lnSpc>
                <a:spcPts val="1097"/>
              </a:lnSpc>
              <a:buNone/>
            </a:pPr>
            <a:r>
              <a:rPr lang="en-US" sz="800" spc="88" kern="0" dirty="0">
                <a:solidFill>
                  <a:srgbClr val="D4A017"/>
                </a:solidFill>
                <a:latin typeface="Liberation Sans Narrow" pitchFamily="34" charset="0"/>
                <a:ea typeface="Liberation Sans Narrow" pitchFamily="34" charset="-122"/>
                <a:cs typeface="Liberation Sans Narrow" pitchFamily="34" charset="-120"/>
              </a:rPr>
              <a:t>06</a:t>
            </a:r>
            <a:endParaRPr lang="en-US" sz="800" dirty="0"/>
          </a:p>
        </p:txBody>
      </p:sp>
      <p:sp>
        <p:nvSpPr>
          <p:cNvPr id="37" name="Text 35"/>
          <p:cNvSpPr/>
          <p:nvPr/>
        </p:nvSpPr>
        <p:spPr>
          <a:xfrm>
            <a:off x="578644" y="3732609"/>
            <a:ext cx="3764756" cy="215456"/>
          </a:xfrm>
          <a:prstGeom prst="rect">
            <a:avLst/>
          </a:prstGeom>
          <a:noFill/>
          <a:ln/>
        </p:spPr>
        <p:txBody>
          <a:bodyPr wrap="none" lIns="0" tIns="0" rIns="0" bIns="0" rtlCol="0" anchor="t">
            <a:normAutofit/>
          </a:bodyPr>
          <a:lstStyle/>
          <a:p>
            <a:pPr algn="r" indent="0" marL="0">
              <a:lnSpc>
                <a:spcPts val="1688"/>
              </a:lnSpc>
              <a:buNone/>
            </a:pPr>
            <a:r>
              <a:rPr lang="en-US" sz="1125" dirty="0">
                <a:solidFill>
                  <a:srgbClr val="0A2540"/>
                </a:solidFill>
                <a:latin typeface="Carlito" pitchFamily="34" charset="0"/>
                <a:ea typeface="Carlito" pitchFamily="34" charset="-122"/>
                <a:cs typeface="Carlito" pitchFamily="34" charset="-120"/>
              </a:rPr>
              <a:t>الأعمال</a:t>
            </a:r>
            <a:endParaRPr lang="en-US" sz="1125" dirty="0"/>
          </a:p>
        </p:txBody>
      </p:sp>
      <p:sp>
        <p:nvSpPr>
          <p:cNvPr id="38" name="Text 36"/>
          <p:cNvSpPr/>
          <p:nvPr/>
        </p:nvSpPr>
        <p:spPr>
          <a:xfrm>
            <a:off x="578644" y="3975497"/>
            <a:ext cx="3764756" cy="91440"/>
          </a:xfrm>
          <a:prstGeom prst="rect">
            <a:avLst/>
          </a:prstGeom>
          <a:noFill/>
          <a:ln/>
        </p:spPr>
        <p:txBody>
          <a:bodyPr wrap="none" lIns="0" tIns="0" rIns="0" bIns="0" rtlCol="0" anchor="t"/>
          <a:lstStyle/>
          <a:p>
            <a:pPr algn="r" indent="0" marL="0">
              <a:lnSpc>
                <a:spcPts val="928"/>
              </a:lnSpc>
              <a:buNone/>
            </a:pPr>
            <a:r>
              <a:rPr lang="en-US" sz="800" spc="99" kern="0" dirty="0">
                <a:solidFill>
                  <a:srgbClr val="5B6675"/>
                </a:solidFill>
                <a:latin typeface="Carlito" pitchFamily="34" charset="0"/>
                <a:ea typeface="Carlito" pitchFamily="34" charset="-122"/>
                <a:cs typeface="Carlito" pitchFamily="34" charset="-120"/>
              </a:rPr>
              <a:t>PORTFOLIO</a:t>
            </a:r>
            <a:endParaRPr lang="en-US" sz="800" dirty="0"/>
          </a:p>
        </p:txBody>
      </p:sp>
      <p:sp>
        <p:nvSpPr>
          <p:cNvPr id="39" name="Text 37"/>
          <p:cNvSpPr/>
          <p:nvPr/>
        </p:nvSpPr>
        <p:spPr>
          <a:xfrm>
            <a:off x="577563" y="3961209"/>
            <a:ext cx="241700" cy="91440"/>
          </a:xfrm>
          <a:prstGeom prst="rect">
            <a:avLst/>
          </a:prstGeom>
          <a:noFill/>
          <a:ln/>
        </p:spPr>
        <p:txBody>
          <a:bodyPr wrap="none" lIns="0" tIns="0" rIns="0" bIns="0" rtlCol="0" anchor="t"/>
          <a:lstStyle/>
          <a:p>
            <a:pPr algn="r" indent="0" marL="0">
              <a:lnSpc>
                <a:spcPts val="928"/>
              </a:lnSpc>
              <a:buNone/>
            </a:pPr>
            <a:r>
              <a:rPr lang="en-US" sz="619" spc="99" kern="0" dirty="0">
                <a:solidFill>
                  <a:srgbClr val="D4A017"/>
                </a:solidFill>
                <a:latin typeface="Liberation Sans Narrow" pitchFamily="34" charset="0"/>
                <a:ea typeface="Liberation Sans Narrow" pitchFamily="34" charset="-122"/>
                <a:cs typeface="Liberation Sans Narrow" pitchFamily="34" charset="-120"/>
              </a:rPr>
              <a:t>P.18</a:t>
            </a:r>
            <a:endParaRPr lang="en-US" sz="619" dirty="0"/>
          </a:p>
        </p:txBody>
      </p:sp>
      <p:sp>
        <p:nvSpPr>
          <p:cNvPr id="40" name="Text 38"/>
          <p:cNvSpPr/>
          <p:nvPr/>
        </p:nvSpPr>
        <p:spPr>
          <a:xfrm>
            <a:off x="4214813" y="3950494"/>
            <a:ext cx="128588" cy="128588"/>
          </a:xfrm>
          <a:prstGeom prst="rect">
            <a:avLst/>
          </a:prstGeom>
          <a:noFill/>
          <a:ln/>
        </p:spPr>
        <p:txBody>
          <a:bodyPr wrap="none" lIns="0" tIns="0" rIns="0" bIns="0" rtlCol="0" anchor="ctr"/>
          <a:lstStyle/>
          <a:p>
            <a:pPr algn="ctr" indent="0" marL="0">
              <a:buNone/>
            </a:pPr>
            <a:r>
              <a:rPr lang="en-US" sz="1266" dirty="0">
                <a:solidFill>
                  <a:srgbClr val="5B6675"/>
                </a:solidFill>
                <a:latin typeface="Segoe UI Symbol" pitchFamily="34" charset="0"/>
                <a:ea typeface="Segoe UI Symbol" pitchFamily="34" charset="-122"/>
                <a:cs typeface="Segoe UI Symbol" pitchFamily="34" charset="-120"/>
              </a:rPr>
              <a:t>←</a:t>
            </a:r>
            <a:endParaRPr lang="en-US" sz="1266" dirty="0"/>
          </a:p>
        </p:txBody>
      </p:sp>
      <p:sp>
        <p:nvSpPr>
          <p:cNvPr id="41" name="Text 39"/>
          <p:cNvSpPr/>
          <p:nvPr/>
        </p:nvSpPr>
        <p:spPr>
          <a:xfrm>
            <a:off x="4625578" y="4318397"/>
            <a:ext cx="4114800" cy="835819"/>
          </a:xfrm>
          <a:prstGeom prst="roundRect">
            <a:avLst>
              <a:gd name="adj" fmla="val 18234"/>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42" name="Text 40"/>
          <p:cNvSpPr/>
          <p:nvPr/>
        </p:nvSpPr>
        <p:spPr>
          <a:xfrm>
            <a:off x="4800600" y="4479131"/>
            <a:ext cx="3764756" cy="164592"/>
          </a:xfrm>
          <a:prstGeom prst="rect">
            <a:avLst/>
          </a:prstGeom>
          <a:noFill/>
          <a:ln/>
        </p:spPr>
        <p:txBody>
          <a:bodyPr wrap="none" lIns="0" tIns="0" rIns="0" bIns="0" rtlCol="0" anchor="t"/>
          <a:lstStyle/>
          <a:p>
            <a:pPr algn="r" indent="0" marL="0">
              <a:lnSpc>
                <a:spcPts val="1097"/>
              </a:lnSpc>
              <a:buNone/>
            </a:pPr>
            <a:r>
              <a:rPr lang="en-US" sz="800" spc="88" kern="0" dirty="0">
                <a:solidFill>
                  <a:srgbClr val="D4A017"/>
                </a:solidFill>
                <a:latin typeface="Liberation Sans Narrow" pitchFamily="34" charset="0"/>
                <a:ea typeface="Liberation Sans Narrow" pitchFamily="34" charset="-122"/>
                <a:cs typeface="Liberation Sans Narrow" pitchFamily="34" charset="-120"/>
              </a:rPr>
              <a:t>07</a:t>
            </a:r>
            <a:endParaRPr lang="en-US" sz="800" dirty="0"/>
          </a:p>
        </p:txBody>
      </p:sp>
      <p:sp>
        <p:nvSpPr>
          <p:cNvPr id="43" name="Text 41"/>
          <p:cNvSpPr/>
          <p:nvPr/>
        </p:nvSpPr>
        <p:spPr>
          <a:xfrm>
            <a:off x="4800600" y="4675584"/>
            <a:ext cx="3764756" cy="215456"/>
          </a:xfrm>
          <a:prstGeom prst="rect">
            <a:avLst/>
          </a:prstGeom>
          <a:noFill/>
          <a:ln/>
        </p:spPr>
        <p:txBody>
          <a:bodyPr wrap="none" lIns="0" tIns="0" rIns="0" bIns="0" rtlCol="0" anchor="t">
            <a:normAutofit/>
          </a:bodyPr>
          <a:lstStyle/>
          <a:p>
            <a:pPr algn="r" indent="0" marL="0">
              <a:lnSpc>
                <a:spcPts val="1688"/>
              </a:lnSpc>
              <a:buNone/>
            </a:pPr>
            <a:r>
              <a:rPr lang="en-US" sz="1125" dirty="0">
                <a:solidFill>
                  <a:srgbClr val="0A2540"/>
                </a:solidFill>
                <a:latin typeface="Carlito" pitchFamily="34" charset="0"/>
                <a:ea typeface="Carlito" pitchFamily="34" charset="-122"/>
                <a:cs typeface="Carlito" pitchFamily="34" charset="-120"/>
              </a:rPr>
              <a:t>فريقنا</a:t>
            </a:r>
            <a:endParaRPr lang="en-US" sz="1125" dirty="0"/>
          </a:p>
        </p:txBody>
      </p:sp>
      <p:sp>
        <p:nvSpPr>
          <p:cNvPr id="44" name="Text 42"/>
          <p:cNvSpPr/>
          <p:nvPr/>
        </p:nvSpPr>
        <p:spPr>
          <a:xfrm>
            <a:off x="4800600" y="4918472"/>
            <a:ext cx="3764756" cy="91440"/>
          </a:xfrm>
          <a:prstGeom prst="rect">
            <a:avLst/>
          </a:prstGeom>
          <a:noFill/>
          <a:ln/>
        </p:spPr>
        <p:txBody>
          <a:bodyPr wrap="none" lIns="0" tIns="0" rIns="0" bIns="0" rtlCol="0" anchor="t"/>
          <a:lstStyle/>
          <a:p>
            <a:pPr algn="r" indent="0" marL="0">
              <a:lnSpc>
                <a:spcPts val="928"/>
              </a:lnSpc>
              <a:buNone/>
            </a:pPr>
            <a:r>
              <a:rPr lang="en-US" sz="800" spc="99" kern="0" dirty="0">
                <a:solidFill>
                  <a:srgbClr val="5B6675"/>
                </a:solidFill>
                <a:latin typeface="Carlito" pitchFamily="34" charset="0"/>
                <a:ea typeface="Carlito" pitchFamily="34" charset="-122"/>
                <a:cs typeface="Carlito" pitchFamily="34" charset="-120"/>
              </a:rPr>
              <a:t>OUR EXPERTS</a:t>
            </a:r>
            <a:endParaRPr lang="en-US" sz="800" dirty="0"/>
          </a:p>
        </p:txBody>
      </p:sp>
      <p:sp>
        <p:nvSpPr>
          <p:cNvPr id="45" name="Text 43"/>
          <p:cNvSpPr/>
          <p:nvPr/>
        </p:nvSpPr>
        <p:spPr>
          <a:xfrm>
            <a:off x="4799519" y="4904184"/>
            <a:ext cx="241700" cy="91440"/>
          </a:xfrm>
          <a:prstGeom prst="rect">
            <a:avLst/>
          </a:prstGeom>
          <a:noFill/>
          <a:ln/>
        </p:spPr>
        <p:txBody>
          <a:bodyPr wrap="none" lIns="0" tIns="0" rIns="0" bIns="0" rtlCol="0" anchor="t"/>
          <a:lstStyle/>
          <a:p>
            <a:pPr algn="r" indent="0" marL="0">
              <a:lnSpc>
                <a:spcPts val="928"/>
              </a:lnSpc>
              <a:buNone/>
            </a:pPr>
            <a:r>
              <a:rPr lang="en-US" sz="619" spc="99" kern="0" dirty="0">
                <a:solidFill>
                  <a:srgbClr val="D4A017"/>
                </a:solidFill>
                <a:latin typeface="Liberation Sans Narrow" pitchFamily="34" charset="0"/>
                <a:ea typeface="Liberation Sans Narrow" pitchFamily="34" charset="-122"/>
                <a:cs typeface="Liberation Sans Narrow" pitchFamily="34" charset="-120"/>
              </a:rPr>
              <a:t>P.21</a:t>
            </a:r>
            <a:endParaRPr lang="en-US" sz="619" dirty="0"/>
          </a:p>
        </p:txBody>
      </p:sp>
      <p:sp>
        <p:nvSpPr>
          <p:cNvPr id="46" name="Text 44"/>
          <p:cNvSpPr/>
          <p:nvPr/>
        </p:nvSpPr>
        <p:spPr>
          <a:xfrm>
            <a:off x="8436769" y="4893469"/>
            <a:ext cx="128588" cy="128588"/>
          </a:xfrm>
          <a:prstGeom prst="rect">
            <a:avLst/>
          </a:prstGeom>
          <a:noFill/>
          <a:ln/>
        </p:spPr>
        <p:txBody>
          <a:bodyPr wrap="none" lIns="0" tIns="0" rIns="0" bIns="0" rtlCol="0" anchor="ctr"/>
          <a:lstStyle/>
          <a:p>
            <a:pPr algn="ctr" indent="0" marL="0">
              <a:buNone/>
            </a:pPr>
            <a:r>
              <a:rPr lang="en-US" sz="1266" dirty="0">
                <a:solidFill>
                  <a:srgbClr val="5B6675"/>
                </a:solidFill>
                <a:latin typeface="Segoe UI Symbol" pitchFamily="34" charset="0"/>
                <a:ea typeface="Segoe UI Symbol" pitchFamily="34" charset="-122"/>
                <a:cs typeface="Segoe UI Symbol" pitchFamily="34" charset="-120"/>
              </a:rPr>
              <a:t>←</a:t>
            </a:r>
            <a:endParaRPr lang="en-US" sz="1266" dirty="0"/>
          </a:p>
        </p:txBody>
      </p:sp>
      <p:sp>
        <p:nvSpPr>
          <p:cNvPr id="47" name="Text 45"/>
          <p:cNvSpPr/>
          <p:nvPr/>
        </p:nvSpPr>
        <p:spPr>
          <a:xfrm>
            <a:off x="403622" y="4318397"/>
            <a:ext cx="4114800" cy="835819"/>
          </a:xfrm>
          <a:prstGeom prst="roundRect">
            <a:avLst>
              <a:gd name="adj" fmla="val 18234"/>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48" name="Text 46"/>
          <p:cNvSpPr/>
          <p:nvPr/>
        </p:nvSpPr>
        <p:spPr>
          <a:xfrm>
            <a:off x="578644" y="4479131"/>
            <a:ext cx="3764756" cy="164592"/>
          </a:xfrm>
          <a:prstGeom prst="rect">
            <a:avLst/>
          </a:prstGeom>
          <a:noFill/>
          <a:ln/>
        </p:spPr>
        <p:txBody>
          <a:bodyPr wrap="none" lIns="0" tIns="0" rIns="0" bIns="0" rtlCol="0" anchor="t"/>
          <a:lstStyle/>
          <a:p>
            <a:pPr algn="r" indent="0" marL="0">
              <a:lnSpc>
                <a:spcPts val="1097"/>
              </a:lnSpc>
              <a:buNone/>
            </a:pPr>
            <a:r>
              <a:rPr lang="en-US" sz="800" spc="88" kern="0" dirty="0">
                <a:solidFill>
                  <a:srgbClr val="D4A017"/>
                </a:solidFill>
                <a:latin typeface="Liberation Sans Narrow" pitchFamily="34" charset="0"/>
                <a:ea typeface="Liberation Sans Narrow" pitchFamily="34" charset="-122"/>
                <a:cs typeface="Liberation Sans Narrow" pitchFamily="34" charset="-120"/>
              </a:rPr>
              <a:t>08</a:t>
            </a:r>
            <a:endParaRPr lang="en-US" sz="800" dirty="0"/>
          </a:p>
        </p:txBody>
      </p:sp>
      <p:sp>
        <p:nvSpPr>
          <p:cNvPr id="49" name="Text 47"/>
          <p:cNvSpPr/>
          <p:nvPr/>
        </p:nvSpPr>
        <p:spPr>
          <a:xfrm>
            <a:off x="578644" y="4675584"/>
            <a:ext cx="3764756" cy="215456"/>
          </a:xfrm>
          <a:prstGeom prst="rect">
            <a:avLst/>
          </a:prstGeom>
          <a:noFill/>
          <a:ln/>
        </p:spPr>
        <p:txBody>
          <a:bodyPr wrap="none" lIns="0" tIns="0" rIns="0" bIns="0" rtlCol="0" anchor="t">
            <a:normAutofit/>
          </a:bodyPr>
          <a:lstStyle/>
          <a:p>
            <a:pPr algn="r" indent="0" marL="0">
              <a:lnSpc>
                <a:spcPts val="1688"/>
              </a:lnSpc>
              <a:buNone/>
            </a:pPr>
            <a:r>
              <a:rPr lang="en-US" sz="1125" dirty="0">
                <a:solidFill>
                  <a:srgbClr val="0A2540"/>
                </a:solidFill>
                <a:latin typeface="Carlito" pitchFamily="34" charset="0"/>
                <a:ea typeface="Carlito" pitchFamily="34" charset="-122"/>
                <a:cs typeface="Carlito" pitchFamily="34" charset="-120"/>
              </a:rPr>
              <a:t>تواصل معنا</a:t>
            </a:r>
            <a:endParaRPr lang="en-US" sz="1125" dirty="0"/>
          </a:p>
        </p:txBody>
      </p:sp>
      <p:sp>
        <p:nvSpPr>
          <p:cNvPr id="50" name="Text 48"/>
          <p:cNvSpPr/>
          <p:nvPr/>
        </p:nvSpPr>
        <p:spPr>
          <a:xfrm>
            <a:off x="578644" y="4918472"/>
            <a:ext cx="3764756" cy="91440"/>
          </a:xfrm>
          <a:prstGeom prst="rect">
            <a:avLst/>
          </a:prstGeom>
          <a:noFill/>
          <a:ln/>
        </p:spPr>
        <p:txBody>
          <a:bodyPr wrap="none" lIns="0" tIns="0" rIns="0" bIns="0" rtlCol="0" anchor="t"/>
          <a:lstStyle/>
          <a:p>
            <a:pPr algn="r" indent="0" marL="0">
              <a:lnSpc>
                <a:spcPts val="928"/>
              </a:lnSpc>
              <a:buNone/>
            </a:pPr>
            <a:r>
              <a:rPr lang="en-US" sz="800" spc="99" kern="0" dirty="0">
                <a:solidFill>
                  <a:srgbClr val="5B6675"/>
                </a:solidFill>
                <a:latin typeface="Carlito" pitchFamily="34" charset="0"/>
                <a:ea typeface="Carlito" pitchFamily="34" charset="-122"/>
                <a:cs typeface="Carlito" pitchFamily="34" charset="-120"/>
              </a:rPr>
              <a:t>CONTACT</a:t>
            </a:r>
            <a:endParaRPr lang="en-US" sz="800" dirty="0"/>
          </a:p>
        </p:txBody>
      </p:sp>
      <p:sp>
        <p:nvSpPr>
          <p:cNvPr id="51" name="Text 49"/>
          <p:cNvSpPr/>
          <p:nvPr/>
        </p:nvSpPr>
        <p:spPr>
          <a:xfrm>
            <a:off x="577563" y="4904184"/>
            <a:ext cx="241700" cy="91440"/>
          </a:xfrm>
          <a:prstGeom prst="rect">
            <a:avLst/>
          </a:prstGeom>
          <a:noFill/>
          <a:ln/>
        </p:spPr>
        <p:txBody>
          <a:bodyPr wrap="none" lIns="0" tIns="0" rIns="0" bIns="0" rtlCol="0" anchor="t"/>
          <a:lstStyle/>
          <a:p>
            <a:pPr algn="r" indent="0" marL="0">
              <a:lnSpc>
                <a:spcPts val="928"/>
              </a:lnSpc>
              <a:buNone/>
            </a:pPr>
            <a:r>
              <a:rPr lang="en-US" sz="619" spc="99" kern="0" dirty="0">
                <a:solidFill>
                  <a:srgbClr val="D4A017"/>
                </a:solidFill>
                <a:latin typeface="Liberation Sans Narrow" pitchFamily="34" charset="0"/>
                <a:ea typeface="Liberation Sans Narrow" pitchFamily="34" charset="-122"/>
                <a:cs typeface="Liberation Sans Narrow" pitchFamily="34" charset="-120"/>
              </a:rPr>
              <a:t>P.24</a:t>
            </a:r>
            <a:endParaRPr lang="en-US" sz="619" dirty="0"/>
          </a:p>
        </p:txBody>
      </p:sp>
      <p:sp>
        <p:nvSpPr>
          <p:cNvPr id="52" name="Text 50"/>
          <p:cNvSpPr/>
          <p:nvPr/>
        </p:nvSpPr>
        <p:spPr>
          <a:xfrm>
            <a:off x="4214813" y="4893469"/>
            <a:ext cx="128588" cy="128588"/>
          </a:xfrm>
          <a:prstGeom prst="rect">
            <a:avLst/>
          </a:prstGeom>
          <a:noFill/>
          <a:ln/>
        </p:spPr>
        <p:txBody>
          <a:bodyPr wrap="none" lIns="0" tIns="0" rIns="0" bIns="0" rtlCol="0" anchor="ctr"/>
          <a:lstStyle/>
          <a:p>
            <a:pPr algn="ctr" indent="0" marL="0">
              <a:buNone/>
            </a:pPr>
            <a:r>
              <a:rPr lang="en-US" sz="1266" dirty="0">
                <a:solidFill>
                  <a:srgbClr val="5B6675"/>
                </a:solidFill>
                <a:latin typeface="Segoe UI Symbol" pitchFamily="34" charset="0"/>
                <a:ea typeface="Segoe UI Symbol" pitchFamily="34" charset="-122"/>
                <a:cs typeface="Segoe UI Symbol" pitchFamily="34" charset="-120"/>
              </a:rPr>
              <a:t>←</a:t>
            </a:r>
            <a:endParaRPr lang="en-US" sz="1266" dirty="0"/>
          </a:p>
        </p:txBody>
      </p:sp>
      <p:sp>
        <p:nvSpPr>
          <p:cNvPr id="53" name="Text 51"/>
          <p:cNvSpPr/>
          <p:nvPr/>
        </p:nvSpPr>
        <p:spPr>
          <a:xfrm>
            <a:off x="400050" y="4775597"/>
            <a:ext cx="8343900" cy="7144"/>
          </a:xfrm>
          <a:prstGeom prst="rect">
            <a:avLst/>
          </a:prstGeom>
          <a:solidFill>
            <a:srgbClr val="D4A017">
              <a:alpha val="50000"/>
            </a:srgbClr>
          </a:solidFill>
          <a:ln/>
        </p:spPr>
        <p:txBody>
          <a:bodyPr wrap="square" rtlCol="0" anchor="ctr"/>
          <a:lstStyle/>
          <a:p>
            <a:pPr indent="0" marL="0">
              <a:buNone/>
            </a:pPr>
            <a:endParaRPr lang="en-US" dirty="0"/>
          </a:p>
        </p:txBody>
      </p:sp>
      <p:sp>
        <p:nvSpPr>
          <p:cNvPr id="54" name="Text 52"/>
          <p:cNvSpPr/>
          <p:nvPr/>
        </p:nvSpPr>
        <p:spPr>
          <a:xfrm>
            <a:off x="6262346" y="4854178"/>
            <a:ext cx="2481604" cy="164592"/>
          </a:xfrm>
          <a:prstGeom prst="rect">
            <a:avLst/>
          </a:prstGeom>
          <a:noFill/>
          <a:ln/>
        </p:spPr>
        <p:txBody>
          <a:bodyPr wrap="square" lIns="0" tIns="0" rIns="0" bIns="0" rtlCol="0" anchor="t"/>
          <a:lstStyle/>
          <a:p>
            <a:pPr algn="r" indent="0" marL="0">
              <a:lnSpc>
                <a:spcPts val="928"/>
              </a:lnSpc>
              <a:buNone/>
            </a:pPr>
            <a:r>
              <a:rPr lang="en-US" sz="800" spc="124" kern="0" dirty="0">
                <a:solidFill>
                  <a:srgbClr val="5B6675"/>
                </a:solidFill>
                <a:latin typeface="Liberation Sans Narrow" pitchFamily="34" charset="0"/>
                <a:ea typeface="Liberation Sans Narrow" pitchFamily="34" charset="-122"/>
                <a:cs typeface="Liberation Sans Narrow" pitchFamily="34" charset="-120"/>
              </a:rPr>
              <a:t>MISHHARTICK · COMPANY PROFILE 2025</a:t>
            </a:r>
            <a:endParaRPr lang="en-US" sz="800" dirty="0"/>
          </a:p>
        </p:txBody>
      </p:sp>
      <p:sp>
        <p:nvSpPr>
          <p:cNvPr id="55" name="Text 53"/>
          <p:cNvSpPr/>
          <p:nvPr/>
        </p:nvSpPr>
        <p:spPr>
          <a:xfrm>
            <a:off x="68744" y="4854178"/>
            <a:ext cx="1632138" cy="164592"/>
          </a:xfrm>
          <a:prstGeom prst="rect">
            <a:avLst/>
          </a:prstGeom>
          <a:noFill/>
          <a:ln/>
        </p:spPr>
        <p:txBody>
          <a:bodyPr wrap="none" lIns="0" tIns="0" rIns="0" bIns="0" rtlCol="0" anchor="t"/>
          <a:lstStyle/>
          <a:p>
            <a:pPr algn="r" indent="0" marL="0">
              <a:lnSpc>
                <a:spcPts val="928"/>
              </a:lnSpc>
              <a:buNone/>
            </a:pPr>
            <a:r>
              <a:rPr lang="en-US" sz="800" spc="124" kern="0" dirty="0">
                <a:solidFill>
                  <a:srgbClr val="5B6675"/>
                </a:solidFill>
                <a:latin typeface="Liberation Sans Narrow" pitchFamily="34" charset="0"/>
                <a:ea typeface="Liberation Sans Narrow" pitchFamily="34" charset="-122"/>
                <a:cs typeface="Liberation Sans Narrow" pitchFamily="34" charset="-120"/>
              </a:rPr>
              <a:t>08 SECTIONS · 24 PAGES</a:t>
            </a:r>
            <a:endParaRPr lang="en-US" sz="800" dirty="0"/>
          </a:p>
        </p:txBody>
      </p:sp>
      <p:sp>
        <p:nvSpPr>
          <p:cNvPr id="56" name="Text 54"/>
          <p:cNvSpPr/>
          <p:nvPr/>
        </p:nvSpPr>
        <p:spPr>
          <a:xfrm>
            <a:off x="8114206" y="187223"/>
            <a:ext cx="652604" cy="243488"/>
          </a:xfrm>
          <a:prstGeom prst="roundRect">
            <a:avLst>
              <a:gd name="adj" fmla="val 3907985"/>
            </a:avLst>
          </a:prstGeom>
          <a:noFill/>
          <a:ln w="7144">
            <a:solidFill>
              <a:srgbClr val="0A2540"/>
            </a:solidFill>
            <a:prstDash val="solid"/>
          </a:ln>
        </p:spPr>
        <p:txBody>
          <a:bodyPr wrap="square" rtlCol="0" anchor="ctr"/>
          <a:lstStyle/>
          <a:p>
            <a:pPr indent="0" marL="0">
              <a:buNone/>
            </a:pPr>
            <a:endParaRPr lang="en-US" dirty="0"/>
          </a:p>
        </p:txBody>
      </p:sp>
      <p:sp>
        <p:nvSpPr>
          <p:cNvPr id="57" name="Text 55"/>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0A2540"/>
                </a:solidFill>
                <a:latin typeface="Carlito" pitchFamily="34" charset="0"/>
                <a:ea typeface="Carlito" pitchFamily="34" charset="-122"/>
                <a:cs typeface="Carlito" pitchFamily="34" charset="-120"/>
              </a:rPr>
              <a:t>← HOME</a:t>
            </a:r>
            <a:endParaRPr lang="en-US" sz="800" dirty="0"/>
          </a:p>
        </p:txBody>
      </p:sp>
      <p:sp>
        <p:nvSpPr>
          <p:cNvPr id="58" name="Text 56"/>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0A2540">
                    <a:alpha val="65000"/>
                  </a:srgbClr>
                </a:solidFill>
                <a:latin typeface="Liberation Sans Narrow" pitchFamily="34" charset="0"/>
                <a:ea typeface="Liberation Sans Narrow" pitchFamily="34" charset="-122"/>
                <a:cs typeface="Liberation Sans Narrow" pitchFamily="34" charset="-120"/>
              </a:rPr>
              <a:t>02 / 24</a:t>
            </a:r>
            <a:endParaRPr lang="en-US" sz="800" dirty="0"/>
          </a:p>
        </p:txBody>
      </p:sp>
      <p:sp>
        <p:nvSpPr>
          <p:cNvPr id="59" name="Text 57"/>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0A2540"/>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6544253" y="857250"/>
            <a:ext cx="2199697" cy="128016"/>
          </a:xfrm>
          <a:prstGeom prst="rect">
            <a:avLst/>
          </a:prstGeom>
          <a:noFill/>
          <a:ln/>
        </p:spPr>
        <p:txBody>
          <a:bodyPr wrap="none" lIns="0" tIns="0" rIns="0" bIns="0" rtlCol="0" anchor="t"/>
          <a:lstStyle/>
          <a:p>
            <a:pPr algn="r" indent="0" marL="0">
              <a:lnSpc>
                <a:spcPts val="1013"/>
              </a:lnSpc>
              <a:buNone/>
            </a:pPr>
            <a:r>
              <a:rPr lang="en-US" sz="800" spc="162" kern="0" dirty="0">
                <a:solidFill>
                  <a:srgbClr val="D4A017"/>
                </a:solidFill>
                <a:latin typeface="Carlito" pitchFamily="34" charset="0"/>
                <a:ea typeface="Carlito" pitchFamily="34" charset="-122"/>
                <a:cs typeface="Carlito" pitchFamily="34" charset="-120"/>
              </a:rPr>
              <a:t>ABOUT MISHHARTICK · من نحن</a:t>
            </a:r>
            <a:endParaRPr lang="en-US" sz="800" dirty="0"/>
          </a:p>
        </p:txBody>
      </p:sp>
      <p:sp>
        <p:nvSpPr>
          <p:cNvPr id="3" name="Text 1"/>
          <p:cNvSpPr/>
          <p:nvPr/>
        </p:nvSpPr>
        <p:spPr>
          <a:xfrm>
            <a:off x="3695964" y="1085850"/>
            <a:ext cx="5047986" cy="381061"/>
          </a:xfrm>
          <a:prstGeom prst="rect">
            <a:avLst/>
          </a:prstGeom>
          <a:noFill/>
          <a:ln/>
        </p:spPr>
        <p:txBody>
          <a:bodyPr wrap="square" lIns="0" tIns="0" rIns="0" bIns="0" rtlCol="0" anchor="t"/>
          <a:lstStyle/>
          <a:p>
            <a:pPr algn="r" indent="0" marL="0">
              <a:lnSpc>
                <a:spcPts val="2779"/>
              </a:lnSpc>
              <a:buNone/>
            </a:pPr>
            <a:r>
              <a:rPr lang="en-US" sz="2138" b="1" dirty="0">
                <a:solidFill>
                  <a:srgbClr val="0A2540"/>
                </a:solidFill>
                <a:latin typeface="Carlito" pitchFamily="34" charset="0"/>
                <a:ea typeface="Carlito" pitchFamily="34" charset="-122"/>
                <a:cs typeface="Carlito" pitchFamily="34" charset="-120"/>
              </a:rPr>
              <a:t>شركة سعودية للتقنية والتسويق الرقمي</a:t>
            </a:r>
            <a:endParaRPr lang="en-US" sz="2138" dirty="0"/>
          </a:p>
        </p:txBody>
      </p:sp>
      <p:sp>
        <p:nvSpPr>
          <p:cNvPr id="4" name="Text 2"/>
          <p:cNvSpPr/>
          <p:nvPr/>
        </p:nvSpPr>
        <p:spPr>
          <a:xfrm>
            <a:off x="4154872" y="1595847"/>
            <a:ext cx="4589078" cy="962477"/>
          </a:xfrm>
          <a:prstGeom prst="rect">
            <a:avLst/>
          </a:prstGeom>
          <a:noFill/>
          <a:ln/>
        </p:spPr>
        <p:txBody>
          <a:bodyPr wrap="square" lIns="0" tIns="0" rIns="0" bIns="0" rtlCol="0" anchor="t"/>
          <a:lstStyle/>
          <a:p>
            <a:pPr algn="r" indent="0" marL="0">
              <a:lnSpc>
                <a:spcPts val="1755"/>
              </a:lnSpc>
              <a:buNone/>
            </a:pPr>
            <a:r>
              <a:rPr lang="en-US" sz="900" dirty="0">
                <a:solidFill>
                  <a:srgbClr val="2A3340"/>
                </a:solidFill>
                <a:latin typeface="Carlito" pitchFamily="34" charset="0"/>
                <a:ea typeface="Carlito" pitchFamily="34" charset="-122"/>
                <a:cs typeface="Carlito" pitchFamily="34" charset="-120"/>
              </a:rPr>
              <a:t>مشهارتك شركة سعودية متخصصة في التقنية والتسويق الرقمي؛ تُحوّل الأفكار إلى منتجات رقمية حقيقية وحضور تسويقي يحقق أثراً. نعمل على بناء المواقع والمنصات وتطبيقات الجوال والأنظمة الإدارية، إلى جانب خدمات التسويق الرقمي والتصميم والمحتوى والإنتاج المرئي. هدفنا أن نكون شريكاً موثوقاً يجمع بين الهندسة والإبداع ليُحقق للشركات والأفراد حضوراً رقمياً يصنع الفرق.</a:t>
            </a:r>
            <a:endParaRPr lang="en-US" sz="900" dirty="0"/>
          </a:p>
        </p:txBody>
      </p:sp>
      <p:sp>
        <p:nvSpPr>
          <p:cNvPr id="5" name="Text 3"/>
          <p:cNvSpPr/>
          <p:nvPr/>
        </p:nvSpPr>
        <p:spPr>
          <a:xfrm>
            <a:off x="7589007" y="2631390"/>
            <a:ext cx="1154943" cy="254203"/>
          </a:xfrm>
          <a:prstGeom prst="roundRect">
            <a:avLst>
              <a:gd name="adj" fmla="val 3743258"/>
            </a:avLst>
          </a:prstGeom>
          <a:noFill/>
          <a:ln w="7144">
            <a:solidFill>
              <a:srgbClr val="0A2540"/>
            </a:solidFill>
            <a:prstDash val="solid"/>
          </a:ln>
        </p:spPr>
        <p:txBody>
          <a:bodyPr wrap="square" rtlCol="0" anchor="ctr"/>
          <a:lstStyle/>
          <a:p>
            <a:pPr indent="0" marL="0">
              <a:buNone/>
            </a:pPr>
            <a:endParaRPr lang="en-US" dirty="0"/>
          </a:p>
        </p:txBody>
      </p:sp>
      <p:sp>
        <p:nvSpPr>
          <p:cNvPr id="6" name="Text 4"/>
          <p:cNvSpPr/>
          <p:nvPr/>
        </p:nvSpPr>
        <p:spPr>
          <a:xfrm>
            <a:off x="8608219" y="2737061"/>
            <a:ext cx="42863" cy="42863"/>
          </a:xfrm>
          <a:prstGeom prst="roundRect">
            <a:avLst>
              <a:gd name="adj" fmla="val 22199741"/>
            </a:avLst>
          </a:prstGeom>
          <a:solidFill>
            <a:srgbClr val="D4A017"/>
          </a:solidFill>
          <a:ln/>
        </p:spPr>
        <p:txBody>
          <a:bodyPr wrap="square" rtlCol="0" anchor="ctr"/>
          <a:lstStyle/>
          <a:p>
            <a:pPr indent="0" marL="0">
              <a:buNone/>
            </a:pPr>
            <a:endParaRPr lang="en-US" dirty="0"/>
          </a:p>
        </p:txBody>
      </p:sp>
      <p:sp>
        <p:nvSpPr>
          <p:cNvPr id="7" name="Text 5"/>
          <p:cNvSpPr/>
          <p:nvPr/>
        </p:nvSpPr>
        <p:spPr>
          <a:xfrm>
            <a:off x="7589007" y="2644192"/>
            <a:ext cx="1154943" cy="228600"/>
          </a:xfrm>
          <a:prstGeom prst="rect">
            <a:avLst/>
          </a:prstGeom>
          <a:noFill/>
          <a:ln/>
        </p:spPr>
        <p:txBody>
          <a:bodyPr wrap="none" lIns="0" tIns="0" rIns="0" bIns="0" rtlCol="0" anchor="ctr"/>
          <a:lstStyle/>
          <a:p>
            <a:pPr algn="ctr" indent="0" marL="0">
              <a:lnSpc>
                <a:spcPts val="1013"/>
              </a:lnSpc>
              <a:buNone/>
            </a:pPr>
            <a:r>
              <a:rPr lang="en-US" sz="800" dirty="0">
                <a:solidFill>
                  <a:srgbClr val="0A2540"/>
                </a:solidFill>
                <a:latin typeface="Carlito" pitchFamily="34" charset="0"/>
                <a:ea typeface="Carlito" pitchFamily="34" charset="-122"/>
                <a:cs typeface="Carlito" pitchFamily="34" charset="-120"/>
              </a:rPr>
              <a:t>المملكة العربية السعودية</a:t>
            </a:r>
            <a:endParaRPr lang="en-US" sz="800" dirty="0"/>
          </a:p>
        </p:txBody>
      </p:sp>
      <p:sp>
        <p:nvSpPr>
          <p:cNvPr id="8" name="Text 6"/>
          <p:cNvSpPr/>
          <p:nvPr/>
        </p:nvSpPr>
        <p:spPr>
          <a:xfrm>
            <a:off x="6612545" y="2631390"/>
            <a:ext cx="905024" cy="254203"/>
          </a:xfrm>
          <a:prstGeom prst="roundRect">
            <a:avLst>
              <a:gd name="adj" fmla="val 3743258"/>
            </a:avLst>
          </a:prstGeom>
          <a:noFill/>
          <a:ln w="7144">
            <a:solidFill>
              <a:srgbClr val="0A2540"/>
            </a:solidFill>
            <a:prstDash val="solid"/>
          </a:ln>
        </p:spPr>
        <p:txBody>
          <a:bodyPr wrap="square" rtlCol="0" anchor="ctr"/>
          <a:lstStyle/>
          <a:p>
            <a:pPr indent="0" marL="0">
              <a:buNone/>
            </a:pPr>
            <a:endParaRPr lang="en-US" dirty="0"/>
          </a:p>
        </p:txBody>
      </p:sp>
      <p:sp>
        <p:nvSpPr>
          <p:cNvPr id="9" name="Text 7"/>
          <p:cNvSpPr/>
          <p:nvPr/>
        </p:nvSpPr>
        <p:spPr>
          <a:xfrm>
            <a:off x="7381838" y="2737061"/>
            <a:ext cx="42863" cy="42863"/>
          </a:xfrm>
          <a:prstGeom prst="roundRect">
            <a:avLst>
              <a:gd name="adj" fmla="val 22199741"/>
            </a:avLst>
          </a:prstGeom>
          <a:solidFill>
            <a:srgbClr val="D4A017"/>
          </a:solidFill>
          <a:ln/>
        </p:spPr>
        <p:txBody>
          <a:bodyPr wrap="square" rtlCol="0" anchor="ctr"/>
          <a:lstStyle/>
          <a:p>
            <a:pPr indent="0" marL="0">
              <a:buNone/>
            </a:pPr>
            <a:endParaRPr lang="en-US" dirty="0"/>
          </a:p>
        </p:txBody>
      </p:sp>
      <p:sp>
        <p:nvSpPr>
          <p:cNvPr id="10" name="Text 8"/>
          <p:cNvSpPr/>
          <p:nvPr/>
        </p:nvSpPr>
        <p:spPr>
          <a:xfrm>
            <a:off x="6612545" y="2644192"/>
            <a:ext cx="905024" cy="228600"/>
          </a:xfrm>
          <a:prstGeom prst="rect">
            <a:avLst/>
          </a:prstGeom>
          <a:noFill/>
          <a:ln/>
        </p:spPr>
        <p:txBody>
          <a:bodyPr wrap="none" lIns="0" tIns="0" rIns="0" bIns="0" rtlCol="0" anchor="ctr"/>
          <a:lstStyle/>
          <a:p>
            <a:pPr algn="ctr" indent="0" marL="0">
              <a:lnSpc>
                <a:spcPts val="1013"/>
              </a:lnSpc>
              <a:buNone/>
            </a:pPr>
            <a:r>
              <a:rPr lang="en-US" sz="800" dirty="0">
                <a:solidFill>
                  <a:srgbClr val="0A2540"/>
                </a:solidFill>
                <a:latin typeface="Carlito" pitchFamily="34" charset="0"/>
                <a:ea typeface="Carlito" pitchFamily="34" charset="-122"/>
                <a:cs typeface="Carlito" pitchFamily="34" charset="-120"/>
              </a:rPr>
              <a:t>mishhartick.com</a:t>
            </a:r>
            <a:endParaRPr lang="en-US" sz="800" dirty="0"/>
          </a:p>
        </p:txBody>
      </p:sp>
      <p:sp>
        <p:nvSpPr>
          <p:cNvPr id="11" name="Text 9"/>
          <p:cNvSpPr/>
          <p:nvPr/>
        </p:nvSpPr>
        <p:spPr>
          <a:xfrm>
            <a:off x="5734757" y="2631390"/>
            <a:ext cx="806351" cy="254203"/>
          </a:xfrm>
          <a:prstGeom prst="roundRect">
            <a:avLst>
              <a:gd name="adj" fmla="val 3743258"/>
            </a:avLst>
          </a:prstGeom>
          <a:noFill/>
          <a:ln w="7144">
            <a:solidFill>
              <a:srgbClr val="0A2540"/>
            </a:solidFill>
            <a:prstDash val="solid"/>
          </a:ln>
        </p:spPr>
        <p:txBody>
          <a:bodyPr wrap="square" rtlCol="0" anchor="ctr"/>
          <a:lstStyle/>
          <a:p>
            <a:pPr indent="0" marL="0">
              <a:buNone/>
            </a:pPr>
            <a:endParaRPr lang="en-US" dirty="0"/>
          </a:p>
        </p:txBody>
      </p:sp>
      <p:sp>
        <p:nvSpPr>
          <p:cNvPr id="12" name="Text 10"/>
          <p:cNvSpPr/>
          <p:nvPr/>
        </p:nvSpPr>
        <p:spPr>
          <a:xfrm>
            <a:off x="6405376" y="2737061"/>
            <a:ext cx="42863" cy="42863"/>
          </a:xfrm>
          <a:prstGeom prst="roundRect">
            <a:avLst>
              <a:gd name="adj" fmla="val 22199741"/>
            </a:avLst>
          </a:prstGeom>
          <a:solidFill>
            <a:srgbClr val="D4A017"/>
          </a:solidFill>
          <a:ln/>
        </p:spPr>
        <p:txBody>
          <a:bodyPr wrap="square" rtlCol="0" anchor="ctr"/>
          <a:lstStyle/>
          <a:p>
            <a:pPr indent="0" marL="0">
              <a:buNone/>
            </a:pPr>
            <a:endParaRPr lang="en-US" dirty="0"/>
          </a:p>
        </p:txBody>
      </p:sp>
      <p:sp>
        <p:nvSpPr>
          <p:cNvPr id="13" name="Text 11"/>
          <p:cNvSpPr/>
          <p:nvPr/>
        </p:nvSpPr>
        <p:spPr>
          <a:xfrm>
            <a:off x="5734757" y="2644192"/>
            <a:ext cx="806351" cy="228600"/>
          </a:xfrm>
          <a:prstGeom prst="rect">
            <a:avLst/>
          </a:prstGeom>
          <a:noFill/>
          <a:ln/>
        </p:spPr>
        <p:txBody>
          <a:bodyPr wrap="none" lIns="0" tIns="0" rIns="0" bIns="0" rtlCol="0" anchor="ctr"/>
          <a:lstStyle/>
          <a:p>
            <a:pPr algn="ctr" indent="0" marL="0">
              <a:lnSpc>
                <a:spcPts val="1013"/>
              </a:lnSpc>
              <a:buNone/>
            </a:pPr>
            <a:r>
              <a:rPr lang="en-US" sz="800" dirty="0">
                <a:solidFill>
                  <a:srgbClr val="0A2540"/>
                </a:solidFill>
                <a:latin typeface="Carlito" pitchFamily="34" charset="0"/>
                <a:ea typeface="Carlito" pitchFamily="34" charset="-122"/>
                <a:cs typeface="Carlito" pitchFamily="34" charset="-120"/>
              </a:rPr>
              <a:t>@mishhartick</a:t>
            </a:r>
            <a:endParaRPr lang="en-US" sz="800" dirty="0"/>
          </a:p>
        </p:txBody>
      </p:sp>
      <p:sp>
        <p:nvSpPr>
          <p:cNvPr id="14" name="Text 12"/>
          <p:cNvSpPr/>
          <p:nvPr/>
        </p:nvSpPr>
        <p:spPr>
          <a:xfrm>
            <a:off x="171562" y="685800"/>
            <a:ext cx="3754710" cy="4057650"/>
          </a:xfrm>
          <a:prstGeom prst="roundRect">
            <a:avLst>
              <a:gd name="adj" fmla="val 4566"/>
            </a:avLst>
          </a:prstGeom>
          <a:solidFill>
            <a:srgbClr val="061A2E"/>
          </a:solidFill>
          <a:ln/>
        </p:spPr>
        <p:txBody>
          <a:bodyPr wrap="square" rtlCol="0" anchor="ctr"/>
          <a:lstStyle/>
          <a:p>
            <a:pPr indent="0" marL="0">
              <a:buNone/>
            </a:pPr>
            <a:endParaRPr lang="en-US" dirty="0"/>
          </a:p>
        </p:txBody>
      </p:sp>
      <p:pic>
        <p:nvPicPr>
          <p:cNvPr id="15" name="Image 0" descr="/home/z/my-project/download/slides/logo-gold.png">    </p:cNvPr>
          <p:cNvPicPr>
            <a:picLocks noChangeAspect="1"/>
          </p:cNvPicPr>
          <p:nvPr/>
        </p:nvPicPr>
        <p:blipFill>
          <a:blip r:embed="rId1"/>
          <a:stretch>
            <a:fillRect/>
          </a:stretch>
        </p:blipFill>
        <p:spPr>
          <a:xfrm>
            <a:off x="3311909" y="914400"/>
            <a:ext cx="385763" cy="385763"/>
          </a:xfrm>
          <a:prstGeom prst="rect">
            <a:avLst/>
          </a:prstGeom>
        </p:spPr>
      </p:pic>
      <p:sp>
        <p:nvSpPr>
          <p:cNvPr id="16" name="Text 13"/>
          <p:cNvSpPr/>
          <p:nvPr/>
        </p:nvSpPr>
        <p:spPr>
          <a:xfrm>
            <a:off x="400162" y="1471613"/>
            <a:ext cx="3297510" cy="475211"/>
          </a:xfrm>
          <a:prstGeom prst="rect">
            <a:avLst/>
          </a:prstGeom>
          <a:noFill/>
          <a:ln/>
        </p:spPr>
        <p:txBody>
          <a:bodyPr wrap="square" lIns="0" tIns="0" rIns="0" bIns="0" rtlCol="0" anchor="t"/>
          <a:lstStyle/>
          <a:p>
            <a:pPr algn="r" indent="0" marL="0">
              <a:lnSpc>
                <a:spcPts val="1733"/>
              </a:lnSpc>
              <a:buNone/>
            </a:pPr>
            <a:r>
              <a:rPr lang="en-US" sz="1238" dirty="0">
                <a:solidFill>
                  <a:srgbClr val="F4F1EA"/>
                </a:solidFill>
                <a:latin typeface="Carlito" pitchFamily="34" charset="0"/>
                <a:ea typeface="Carlito" pitchFamily="34" charset="-122"/>
                <a:cs typeface="Carlito" pitchFamily="34" charset="-120"/>
              </a:rPr>
              <a:t>Engineering trust into every digital product and brand presence.</a:t>
            </a:r>
            <a:endParaRPr lang="en-US" sz="1238" dirty="0"/>
          </a:p>
        </p:txBody>
      </p:sp>
      <p:sp>
        <p:nvSpPr>
          <p:cNvPr id="17" name="Shape 14"/>
          <p:cNvSpPr/>
          <p:nvPr/>
        </p:nvSpPr>
        <p:spPr>
          <a:xfrm>
            <a:off x="400162" y="2493838"/>
            <a:ext cx="3297510" cy="0"/>
          </a:xfrm>
          <a:prstGeom prst="line">
            <a:avLst/>
          </a:prstGeom>
          <a:noFill/>
          <a:ln w="7144">
            <a:solidFill>
              <a:srgbClr val="F4F1EA"/>
            </a:solidFill>
            <a:prstDash val="solid"/>
          </a:ln>
        </p:spPr>
      </p:sp>
      <p:sp>
        <p:nvSpPr>
          <p:cNvPr id="18" name="Text 15"/>
          <p:cNvSpPr/>
          <p:nvPr/>
        </p:nvSpPr>
        <p:spPr>
          <a:xfrm>
            <a:off x="3554797" y="2193801"/>
            <a:ext cx="142875" cy="142875"/>
          </a:xfrm>
          <a:prstGeom prst="rect">
            <a:avLst/>
          </a:prstGeom>
          <a:noFill/>
          <a:ln/>
        </p:spPr>
        <p:txBody>
          <a:bodyPr wrap="none" lIns="0" tIns="0" rIns="0" bIns="0" rtlCol="0" anchor="ctr"/>
          <a:lstStyle/>
          <a:p>
            <a:pPr algn="ctr" indent="0" marL="0">
              <a:buNone/>
            </a:pPr>
            <a:r>
              <a:rPr lang="en-US" sz="1406" dirty="0">
                <a:solidFill>
                  <a:srgbClr val="D4A017"/>
                </a:solidFill>
                <a:latin typeface="Segoe UI Symbol" pitchFamily="34" charset="0"/>
                <a:ea typeface="Segoe UI Symbol" pitchFamily="34" charset="-122"/>
                <a:cs typeface="Segoe UI Symbol" pitchFamily="34" charset="-120"/>
              </a:rPr>
              <a:t>⚒</a:t>
            </a:r>
            <a:endParaRPr lang="en-US" sz="1406" dirty="0"/>
          </a:p>
        </p:txBody>
      </p:sp>
      <p:sp>
        <p:nvSpPr>
          <p:cNvPr id="19" name="Text 16"/>
          <p:cNvSpPr/>
          <p:nvPr/>
        </p:nvSpPr>
        <p:spPr>
          <a:xfrm>
            <a:off x="1561667" y="2125935"/>
            <a:ext cx="1893118" cy="111871"/>
          </a:xfrm>
          <a:prstGeom prst="rect">
            <a:avLst/>
          </a:prstGeom>
          <a:noFill/>
          <a:ln/>
        </p:spPr>
        <p:txBody>
          <a:bodyPr wrap="none" lIns="0" tIns="0" rIns="0" bIns="0" rtlCol="0" anchor="t">
            <a:normAutofit/>
          </a:bodyPr>
          <a:lstStyle/>
          <a:p>
            <a:pPr algn="r" indent="0" marL="0">
              <a:lnSpc>
                <a:spcPts val="1097"/>
              </a:lnSpc>
              <a:buNone/>
            </a:pPr>
            <a:r>
              <a:rPr lang="en-US" sz="800" spc="117" kern="0" dirty="0">
                <a:solidFill>
                  <a:srgbClr val="F4F1EA"/>
                </a:solidFill>
                <a:latin typeface="Carlito" pitchFamily="34" charset="0"/>
                <a:ea typeface="Carlito" pitchFamily="34" charset="-122"/>
                <a:cs typeface="Carlito" pitchFamily="34" charset="-120"/>
              </a:rPr>
              <a:t>ENGINEERING DISCIPLINE</a:t>
            </a:r>
            <a:endParaRPr lang="en-US" sz="800" dirty="0"/>
          </a:p>
        </p:txBody>
      </p:sp>
      <p:sp>
        <p:nvSpPr>
          <p:cNvPr id="20" name="Text 17"/>
          <p:cNvSpPr/>
          <p:nvPr/>
        </p:nvSpPr>
        <p:spPr>
          <a:xfrm>
            <a:off x="1674456" y="2265238"/>
            <a:ext cx="1780328" cy="139303"/>
          </a:xfrm>
          <a:prstGeom prst="rect">
            <a:avLst/>
          </a:prstGeom>
          <a:noFill/>
          <a:ln/>
        </p:spPr>
        <p:txBody>
          <a:bodyPr wrap="none" lIns="0" tIns="0" rIns="0" bIns="0" rtlCol="0" anchor="t"/>
          <a:lstStyle/>
          <a:p>
            <a:pPr algn="r" indent="0" marL="0">
              <a:lnSpc>
                <a:spcPts val="1097"/>
              </a:lnSpc>
              <a:buNone/>
            </a:pPr>
            <a:r>
              <a:rPr lang="en-US" sz="800" dirty="0">
                <a:solidFill>
                  <a:srgbClr val="F4F1EA">
                    <a:alpha val="60000"/>
                  </a:srgbClr>
                </a:solidFill>
                <a:latin typeface="Carlito" pitchFamily="34" charset="0"/>
                <a:ea typeface="Carlito" pitchFamily="34" charset="-122"/>
                <a:cs typeface="Carlito" pitchFamily="34" charset="-120"/>
              </a:rPr>
              <a:t>هندسة منظمة</a:t>
            </a:r>
            <a:endParaRPr lang="en-US" sz="800" dirty="0"/>
          </a:p>
        </p:txBody>
      </p:sp>
      <p:sp>
        <p:nvSpPr>
          <p:cNvPr id="21" name="Shape 18"/>
          <p:cNvSpPr/>
          <p:nvPr/>
        </p:nvSpPr>
        <p:spPr>
          <a:xfrm>
            <a:off x="400162" y="2951038"/>
            <a:ext cx="3297510" cy="0"/>
          </a:xfrm>
          <a:prstGeom prst="line">
            <a:avLst/>
          </a:prstGeom>
          <a:noFill/>
          <a:ln w="7144">
            <a:solidFill>
              <a:srgbClr val="F4F1EA"/>
            </a:solidFill>
            <a:prstDash val="solid"/>
          </a:ln>
        </p:spPr>
      </p:sp>
      <p:sp>
        <p:nvSpPr>
          <p:cNvPr id="22" name="Text 19"/>
          <p:cNvSpPr/>
          <p:nvPr/>
        </p:nvSpPr>
        <p:spPr>
          <a:xfrm>
            <a:off x="3554797" y="2651001"/>
            <a:ext cx="142875" cy="142875"/>
          </a:xfrm>
          <a:prstGeom prst="rect">
            <a:avLst/>
          </a:prstGeom>
          <a:noFill/>
          <a:ln/>
        </p:spPr>
        <p:txBody>
          <a:bodyPr wrap="none" lIns="0" tIns="0" rIns="0" bIns="0" rtlCol="0" anchor="ctr"/>
          <a:lstStyle/>
          <a:p>
            <a:pPr algn="ctr" indent="0" marL="0">
              <a:buNone/>
            </a:pPr>
            <a:r>
              <a:rPr lang="en-US" sz="1406" dirty="0">
                <a:solidFill>
                  <a:srgbClr val="D4A017"/>
                </a:solidFill>
                <a:latin typeface="Segoe UI Symbol" pitchFamily="34" charset="0"/>
                <a:ea typeface="Segoe UI Symbol" pitchFamily="34" charset="-122"/>
                <a:cs typeface="Segoe UI Symbol" pitchFamily="34" charset="-120"/>
              </a:rPr>
              <a:t>✦</a:t>
            </a:r>
            <a:endParaRPr lang="en-US" sz="1406" dirty="0"/>
          </a:p>
        </p:txBody>
      </p:sp>
      <p:sp>
        <p:nvSpPr>
          <p:cNvPr id="23" name="Text 20"/>
          <p:cNvSpPr/>
          <p:nvPr/>
        </p:nvSpPr>
        <p:spPr>
          <a:xfrm>
            <a:off x="1751587" y="2583135"/>
            <a:ext cx="1703198" cy="111871"/>
          </a:xfrm>
          <a:prstGeom prst="rect">
            <a:avLst/>
          </a:prstGeom>
          <a:noFill/>
          <a:ln/>
        </p:spPr>
        <p:txBody>
          <a:bodyPr wrap="none" lIns="0" tIns="0" rIns="0" bIns="0" rtlCol="0" anchor="t">
            <a:normAutofit/>
          </a:bodyPr>
          <a:lstStyle/>
          <a:p>
            <a:pPr algn="r" indent="0" marL="0">
              <a:lnSpc>
                <a:spcPts val="1097"/>
              </a:lnSpc>
              <a:buNone/>
            </a:pPr>
            <a:r>
              <a:rPr lang="en-US" sz="800" spc="117" kern="0" dirty="0">
                <a:solidFill>
                  <a:srgbClr val="F4F1EA"/>
                </a:solidFill>
                <a:latin typeface="Carlito" pitchFamily="34" charset="0"/>
                <a:ea typeface="Carlito" pitchFamily="34" charset="-122"/>
                <a:cs typeface="Carlito" pitchFamily="34" charset="-120"/>
              </a:rPr>
              <a:t>DESIGN &amp; CREATIVITY</a:t>
            </a:r>
            <a:endParaRPr lang="en-US" sz="800" dirty="0"/>
          </a:p>
        </p:txBody>
      </p:sp>
      <p:sp>
        <p:nvSpPr>
          <p:cNvPr id="24" name="Text 21"/>
          <p:cNvSpPr/>
          <p:nvPr/>
        </p:nvSpPr>
        <p:spPr>
          <a:xfrm>
            <a:off x="1940544" y="2722438"/>
            <a:ext cx="1514241" cy="139303"/>
          </a:xfrm>
          <a:prstGeom prst="rect">
            <a:avLst/>
          </a:prstGeom>
          <a:noFill/>
          <a:ln/>
        </p:spPr>
        <p:txBody>
          <a:bodyPr wrap="none" lIns="0" tIns="0" rIns="0" bIns="0" rtlCol="0" anchor="t"/>
          <a:lstStyle/>
          <a:p>
            <a:pPr algn="r" indent="0" marL="0">
              <a:lnSpc>
                <a:spcPts val="1097"/>
              </a:lnSpc>
              <a:buNone/>
            </a:pPr>
            <a:r>
              <a:rPr lang="en-US" sz="800" dirty="0">
                <a:solidFill>
                  <a:srgbClr val="F4F1EA">
                    <a:alpha val="60000"/>
                  </a:srgbClr>
                </a:solidFill>
                <a:latin typeface="Carlito" pitchFamily="34" charset="0"/>
                <a:ea typeface="Carlito" pitchFamily="34" charset="-122"/>
                <a:cs typeface="Carlito" pitchFamily="34" charset="-120"/>
              </a:rPr>
              <a:t>تصميم وإبداع</a:t>
            </a:r>
            <a:endParaRPr lang="en-US" sz="800" dirty="0"/>
          </a:p>
        </p:txBody>
      </p:sp>
      <p:sp>
        <p:nvSpPr>
          <p:cNvPr id="25" name="Shape 22"/>
          <p:cNvSpPr/>
          <p:nvPr/>
        </p:nvSpPr>
        <p:spPr>
          <a:xfrm>
            <a:off x="400162" y="3408238"/>
            <a:ext cx="3297510" cy="0"/>
          </a:xfrm>
          <a:prstGeom prst="line">
            <a:avLst/>
          </a:prstGeom>
          <a:noFill/>
          <a:ln w="7144">
            <a:solidFill>
              <a:srgbClr val="F4F1EA"/>
            </a:solidFill>
            <a:prstDash val="solid"/>
          </a:ln>
        </p:spPr>
      </p:sp>
      <p:sp>
        <p:nvSpPr>
          <p:cNvPr id="26" name="Text 23"/>
          <p:cNvSpPr/>
          <p:nvPr/>
        </p:nvSpPr>
        <p:spPr>
          <a:xfrm>
            <a:off x="3554797" y="3108201"/>
            <a:ext cx="142875" cy="142875"/>
          </a:xfrm>
          <a:prstGeom prst="rect">
            <a:avLst/>
          </a:prstGeom>
          <a:noFill/>
          <a:ln/>
        </p:spPr>
        <p:txBody>
          <a:bodyPr wrap="none" lIns="0" tIns="0" rIns="0" bIns="0" rtlCol="0" anchor="ctr"/>
          <a:lstStyle/>
          <a:p>
            <a:pPr algn="ctr" indent="0" marL="0">
              <a:buNone/>
            </a:pPr>
            <a:r>
              <a:rPr lang="en-US" sz="1406" dirty="0">
                <a:solidFill>
                  <a:srgbClr val="D4A017"/>
                </a:solidFill>
                <a:latin typeface="Segoe UI Symbol" pitchFamily="34" charset="0"/>
                <a:ea typeface="Segoe UI Symbol" pitchFamily="34" charset="-122"/>
                <a:cs typeface="Segoe UI Symbol" pitchFamily="34" charset="-120"/>
              </a:rPr>
              <a:t>◖</a:t>
            </a:r>
            <a:endParaRPr lang="en-US" sz="1406" dirty="0"/>
          </a:p>
        </p:txBody>
      </p:sp>
      <p:sp>
        <p:nvSpPr>
          <p:cNvPr id="27" name="Text 24"/>
          <p:cNvSpPr/>
          <p:nvPr/>
        </p:nvSpPr>
        <p:spPr>
          <a:xfrm>
            <a:off x="1897407" y="3040335"/>
            <a:ext cx="1557377" cy="111871"/>
          </a:xfrm>
          <a:prstGeom prst="rect">
            <a:avLst/>
          </a:prstGeom>
          <a:noFill/>
          <a:ln/>
        </p:spPr>
        <p:txBody>
          <a:bodyPr wrap="none" lIns="0" tIns="0" rIns="0" bIns="0" rtlCol="0" anchor="t">
            <a:normAutofit/>
          </a:bodyPr>
          <a:lstStyle/>
          <a:p>
            <a:pPr algn="r" indent="0" marL="0">
              <a:lnSpc>
                <a:spcPts val="1097"/>
              </a:lnSpc>
              <a:buNone/>
            </a:pPr>
            <a:r>
              <a:rPr lang="en-US" sz="800" spc="117" kern="0" dirty="0">
                <a:solidFill>
                  <a:srgbClr val="F4F1EA"/>
                </a:solidFill>
                <a:latin typeface="Carlito" pitchFamily="34" charset="0"/>
                <a:ea typeface="Carlito" pitchFamily="34" charset="-122"/>
                <a:cs typeface="Carlito" pitchFamily="34" charset="-120"/>
              </a:rPr>
              <a:t>DIGITAL MARKETING</a:t>
            </a:r>
            <a:endParaRPr lang="en-US" sz="800" dirty="0"/>
          </a:p>
        </p:txBody>
      </p:sp>
      <p:sp>
        <p:nvSpPr>
          <p:cNvPr id="28" name="Text 25"/>
          <p:cNvSpPr/>
          <p:nvPr/>
        </p:nvSpPr>
        <p:spPr>
          <a:xfrm>
            <a:off x="2070186" y="3179638"/>
            <a:ext cx="1384598" cy="139303"/>
          </a:xfrm>
          <a:prstGeom prst="rect">
            <a:avLst/>
          </a:prstGeom>
          <a:noFill/>
          <a:ln/>
        </p:spPr>
        <p:txBody>
          <a:bodyPr wrap="none" lIns="0" tIns="0" rIns="0" bIns="0" rtlCol="0" anchor="t"/>
          <a:lstStyle/>
          <a:p>
            <a:pPr algn="r" indent="0" marL="0">
              <a:lnSpc>
                <a:spcPts val="1097"/>
              </a:lnSpc>
              <a:buNone/>
            </a:pPr>
            <a:r>
              <a:rPr lang="en-US" sz="800" dirty="0">
                <a:solidFill>
                  <a:srgbClr val="F4F1EA">
                    <a:alpha val="60000"/>
                  </a:srgbClr>
                </a:solidFill>
                <a:latin typeface="Carlito" pitchFamily="34" charset="0"/>
                <a:ea typeface="Carlito" pitchFamily="34" charset="-122"/>
                <a:cs typeface="Carlito" pitchFamily="34" charset="-120"/>
              </a:rPr>
              <a:t>تسويق رقمي</a:t>
            </a:r>
            <a:endParaRPr lang="en-US" sz="800" dirty="0"/>
          </a:p>
        </p:txBody>
      </p:sp>
      <p:sp>
        <p:nvSpPr>
          <p:cNvPr id="29" name="Text 26"/>
          <p:cNvSpPr/>
          <p:nvPr/>
        </p:nvSpPr>
        <p:spPr>
          <a:xfrm>
            <a:off x="3554797" y="3565401"/>
            <a:ext cx="142875" cy="142875"/>
          </a:xfrm>
          <a:prstGeom prst="rect">
            <a:avLst/>
          </a:prstGeom>
          <a:noFill/>
          <a:ln/>
        </p:spPr>
        <p:txBody>
          <a:bodyPr wrap="none" lIns="0" tIns="0" rIns="0" bIns="0" rtlCol="0" anchor="ctr"/>
          <a:lstStyle/>
          <a:p>
            <a:pPr algn="ctr" indent="0" marL="0">
              <a:buNone/>
            </a:pPr>
            <a:r>
              <a:rPr lang="en-US" sz="1406" dirty="0">
                <a:solidFill>
                  <a:srgbClr val="D4A017"/>
                </a:solidFill>
                <a:latin typeface="Segoe UI Symbol" pitchFamily="34" charset="0"/>
                <a:ea typeface="Segoe UI Symbol" pitchFamily="34" charset="-122"/>
                <a:cs typeface="Segoe UI Symbol" pitchFamily="34" charset="-120"/>
              </a:rPr>
              <a:t>↗</a:t>
            </a:r>
            <a:endParaRPr lang="en-US" sz="1406" dirty="0"/>
          </a:p>
        </p:txBody>
      </p:sp>
      <p:sp>
        <p:nvSpPr>
          <p:cNvPr id="30" name="Text 27"/>
          <p:cNvSpPr/>
          <p:nvPr/>
        </p:nvSpPr>
        <p:spPr>
          <a:xfrm>
            <a:off x="2724218" y="3497535"/>
            <a:ext cx="730567" cy="111871"/>
          </a:xfrm>
          <a:prstGeom prst="rect">
            <a:avLst/>
          </a:prstGeom>
          <a:noFill/>
          <a:ln/>
        </p:spPr>
        <p:txBody>
          <a:bodyPr wrap="none" lIns="0" tIns="0" rIns="0" bIns="0" rtlCol="0" anchor="t">
            <a:normAutofit/>
          </a:bodyPr>
          <a:lstStyle/>
          <a:p>
            <a:pPr algn="r" indent="0" marL="0">
              <a:lnSpc>
                <a:spcPts val="1097"/>
              </a:lnSpc>
              <a:buNone/>
            </a:pPr>
            <a:r>
              <a:rPr lang="en-US" sz="800" spc="117" kern="0" dirty="0">
                <a:solidFill>
                  <a:srgbClr val="F4F1EA"/>
                </a:solidFill>
                <a:latin typeface="Carlito" pitchFamily="34" charset="0"/>
                <a:ea typeface="Carlito" pitchFamily="34" charset="-122"/>
                <a:cs typeface="Carlito" pitchFamily="34" charset="-120"/>
              </a:rPr>
              <a:t>GROWTH</a:t>
            </a:r>
            <a:endParaRPr lang="en-US" sz="800" dirty="0"/>
          </a:p>
        </p:txBody>
      </p:sp>
      <p:sp>
        <p:nvSpPr>
          <p:cNvPr id="31" name="Text 28"/>
          <p:cNvSpPr/>
          <p:nvPr/>
        </p:nvSpPr>
        <p:spPr>
          <a:xfrm>
            <a:off x="2854452" y="3636838"/>
            <a:ext cx="600333" cy="164592"/>
          </a:xfrm>
          <a:prstGeom prst="rect">
            <a:avLst/>
          </a:prstGeom>
          <a:noFill/>
          <a:ln/>
        </p:spPr>
        <p:txBody>
          <a:bodyPr wrap="none" lIns="0" tIns="0" rIns="0" bIns="0" rtlCol="0" anchor="t"/>
          <a:lstStyle/>
          <a:p>
            <a:pPr algn="r" indent="0" marL="0">
              <a:lnSpc>
                <a:spcPts val="1097"/>
              </a:lnSpc>
              <a:buNone/>
            </a:pPr>
            <a:r>
              <a:rPr lang="en-US" sz="800" dirty="0">
                <a:solidFill>
                  <a:srgbClr val="F4F1EA">
                    <a:alpha val="60000"/>
                  </a:srgbClr>
                </a:solidFill>
                <a:latin typeface="Carlito" pitchFamily="34" charset="0"/>
                <a:ea typeface="Carlito" pitchFamily="34" charset="-122"/>
                <a:cs typeface="Carlito" pitchFamily="34" charset="-120"/>
              </a:rPr>
              <a:t>نمو مستدام</a:t>
            </a:r>
            <a:endParaRPr lang="en-US" sz="800" dirty="0"/>
          </a:p>
        </p:txBody>
      </p:sp>
      <p:sp>
        <p:nvSpPr>
          <p:cNvPr id="32" name="Text 29"/>
          <p:cNvSpPr/>
          <p:nvPr/>
        </p:nvSpPr>
        <p:spPr>
          <a:xfrm>
            <a:off x="3354772" y="4339828"/>
            <a:ext cx="342900" cy="21431"/>
          </a:xfrm>
          <a:prstGeom prst="rect">
            <a:avLst/>
          </a:prstGeom>
          <a:solidFill>
            <a:srgbClr val="D4A017"/>
          </a:solidFill>
          <a:ln/>
        </p:spPr>
        <p:txBody>
          <a:bodyPr wrap="square" rtlCol="0" anchor="ctr"/>
          <a:lstStyle/>
          <a:p>
            <a:pPr indent="0" marL="0">
              <a:buNone/>
            </a:pPr>
            <a:endParaRPr lang="en-US" dirty="0"/>
          </a:p>
        </p:txBody>
      </p:sp>
      <p:sp>
        <p:nvSpPr>
          <p:cNvPr id="33" name="Text 30"/>
          <p:cNvSpPr/>
          <p:nvPr/>
        </p:nvSpPr>
        <p:spPr>
          <a:xfrm>
            <a:off x="400162" y="4432697"/>
            <a:ext cx="3297510" cy="91440"/>
          </a:xfrm>
          <a:prstGeom prst="rect">
            <a:avLst/>
          </a:prstGeom>
          <a:noFill/>
          <a:ln/>
        </p:spPr>
        <p:txBody>
          <a:bodyPr wrap="none" lIns="0" tIns="0" rIns="0" bIns="0" rtlCol="0" anchor="t"/>
          <a:lstStyle/>
          <a:p>
            <a:pPr algn="r" indent="0" marL="0">
              <a:lnSpc>
                <a:spcPts val="1097"/>
              </a:lnSpc>
              <a:buNone/>
            </a:pPr>
            <a:r>
              <a:rPr lang="en-US" sz="800" spc="146" kern="0" dirty="0">
                <a:solidFill>
                  <a:srgbClr val="E5B929"/>
                </a:solidFill>
                <a:latin typeface="Carlito" pitchFamily="34" charset="0"/>
                <a:ea typeface="Carlito" pitchFamily="34" charset="-122"/>
                <a:cs typeface="Carlito" pitchFamily="34" charset="-120"/>
              </a:rPr>
              <a:t>mishhartick</a:t>
            </a:r>
            <a:endParaRPr lang="en-US" sz="800" dirty="0"/>
          </a:p>
        </p:txBody>
      </p:sp>
      <p:sp>
        <p:nvSpPr>
          <p:cNvPr id="34" name="Text 31"/>
          <p:cNvSpPr/>
          <p:nvPr/>
        </p:nvSpPr>
        <p:spPr>
          <a:xfrm>
            <a:off x="8114206" y="187223"/>
            <a:ext cx="652604" cy="243488"/>
          </a:xfrm>
          <a:prstGeom prst="roundRect">
            <a:avLst>
              <a:gd name="adj" fmla="val 3907985"/>
            </a:avLst>
          </a:prstGeom>
          <a:noFill/>
          <a:ln w="7144">
            <a:solidFill>
              <a:srgbClr val="0A2540"/>
            </a:solidFill>
            <a:prstDash val="solid"/>
          </a:ln>
        </p:spPr>
        <p:txBody>
          <a:bodyPr wrap="square" rtlCol="0" anchor="ctr"/>
          <a:lstStyle/>
          <a:p>
            <a:pPr indent="0" marL="0">
              <a:buNone/>
            </a:pPr>
            <a:endParaRPr lang="en-US" dirty="0"/>
          </a:p>
        </p:txBody>
      </p:sp>
      <p:sp>
        <p:nvSpPr>
          <p:cNvPr id="35" name="Text 32"/>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0A2540"/>
                </a:solidFill>
                <a:latin typeface="Carlito" pitchFamily="34" charset="0"/>
                <a:ea typeface="Carlito" pitchFamily="34" charset="-122"/>
                <a:cs typeface="Carlito" pitchFamily="34" charset="-120"/>
              </a:rPr>
              <a:t>← HOME</a:t>
            </a:r>
            <a:endParaRPr lang="en-US" sz="800" dirty="0"/>
          </a:p>
        </p:txBody>
      </p:sp>
      <p:sp>
        <p:nvSpPr>
          <p:cNvPr id="36" name="Text 33"/>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0A2540">
                    <a:alpha val="65000"/>
                  </a:srgbClr>
                </a:solidFill>
                <a:latin typeface="Liberation Sans Narrow" pitchFamily="34" charset="0"/>
                <a:ea typeface="Liberation Sans Narrow" pitchFamily="34" charset="-122"/>
                <a:cs typeface="Liberation Sans Narrow" pitchFamily="34" charset="-120"/>
              </a:rPr>
              <a:t>03 / 24</a:t>
            </a:r>
            <a:endParaRPr lang="en-US" sz="800" dirty="0"/>
          </a:p>
        </p:txBody>
      </p:sp>
      <p:sp>
        <p:nvSpPr>
          <p:cNvPr id="37" name="Text 34"/>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0A2540"/>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61A2E"/>
        </a:solidFill>
      </p:bgPr>
    </p:bg>
    <p:spTree>
      <p:nvGrpSpPr>
        <p:cNvPr id="1" name=""/>
        <p:cNvGrpSpPr/>
        <p:nvPr/>
      </p:nvGrpSpPr>
      <p:grpSpPr>
        <a:xfrm>
          <a:off x="0" y="0"/>
          <a:ext cx="0" cy="0"/>
          <a:chOff x="0" y="0"/>
          <a:chExt cx="0" cy="0"/>
        </a:xfrm>
      </p:grpSpPr>
      <p:sp>
        <p:nvSpPr>
          <p:cNvPr id="2" name="Text 0"/>
          <p:cNvSpPr/>
          <p:nvPr/>
        </p:nvSpPr>
        <p:spPr>
          <a:xfrm>
            <a:off x="3864280" y="814388"/>
            <a:ext cx="1415329" cy="128016"/>
          </a:xfrm>
          <a:prstGeom prst="rect">
            <a:avLst/>
          </a:prstGeom>
          <a:noFill/>
          <a:ln/>
        </p:spPr>
        <p:txBody>
          <a:bodyPr wrap="none" lIns="0" tIns="0" rIns="0" bIns="0" rtlCol="0" anchor="t"/>
          <a:lstStyle/>
          <a:p>
            <a:pPr algn="ctr" indent="0" marL="0">
              <a:lnSpc>
                <a:spcPts val="1013"/>
              </a:lnSpc>
              <a:buNone/>
            </a:pPr>
            <a:r>
              <a:rPr lang="en-US" sz="800" spc="162" kern="0" dirty="0">
                <a:solidFill>
                  <a:srgbClr val="E5B929"/>
                </a:solidFill>
                <a:latin typeface="Carlito" pitchFamily="34" charset="0"/>
                <a:ea typeface="Carlito" pitchFamily="34" charset="-122"/>
                <a:cs typeface="Carlito" pitchFamily="34" charset="-120"/>
              </a:rPr>
              <a:t>OUR STORY · قصتنا</a:t>
            </a:r>
            <a:endParaRPr lang="en-US" sz="800" dirty="0"/>
          </a:p>
        </p:txBody>
      </p:sp>
      <p:sp>
        <p:nvSpPr>
          <p:cNvPr id="3" name="Text 1"/>
          <p:cNvSpPr/>
          <p:nvPr/>
        </p:nvSpPr>
        <p:spPr>
          <a:xfrm>
            <a:off x="274320" y="1042988"/>
            <a:ext cx="8595360" cy="421204"/>
          </a:xfrm>
          <a:prstGeom prst="rect">
            <a:avLst/>
          </a:prstGeom>
          <a:noFill/>
          <a:ln/>
        </p:spPr>
        <p:txBody>
          <a:bodyPr wrap="square" lIns="0" tIns="0" rIns="0" bIns="0" rtlCol="0" anchor="t"/>
          <a:lstStyle/>
          <a:p>
            <a:pPr algn="ctr" indent="0" marL="0">
              <a:lnSpc>
                <a:spcPts val="3071"/>
              </a:lnSpc>
              <a:buNone/>
            </a:pPr>
            <a:r>
              <a:rPr lang="en-US" sz="2363" b="1" dirty="0">
                <a:solidFill>
                  <a:srgbClr val="F4F1EA"/>
                </a:solidFill>
                <a:latin typeface="Carlito" pitchFamily="34" charset="0"/>
                <a:ea typeface="Carlito" pitchFamily="34" charset="-122"/>
                <a:cs typeface="Carlito" pitchFamily="34" charset="-120"/>
              </a:rPr>
              <a:t>نبني الحضور الرقمي خطوة بخطوة</a:t>
            </a:r>
            <a:endParaRPr lang="en-US" sz="2363" dirty="0"/>
          </a:p>
        </p:txBody>
      </p:sp>
      <p:sp>
        <p:nvSpPr>
          <p:cNvPr id="4" name="Text 2"/>
          <p:cNvSpPr/>
          <p:nvPr/>
        </p:nvSpPr>
        <p:spPr>
          <a:xfrm>
            <a:off x="1143000" y="1590154"/>
            <a:ext cx="6858000" cy="524637"/>
          </a:xfrm>
          <a:prstGeom prst="rect">
            <a:avLst/>
          </a:prstGeom>
          <a:noFill/>
          <a:ln/>
        </p:spPr>
        <p:txBody>
          <a:bodyPr wrap="square" lIns="0" tIns="0" rIns="0" bIns="0" rtlCol="0" anchor="t"/>
          <a:lstStyle/>
          <a:p>
            <a:pPr algn="ctr" indent="0" marL="0">
              <a:lnSpc>
                <a:spcPts val="1913"/>
              </a:lnSpc>
              <a:buNone/>
            </a:pPr>
            <a:r>
              <a:rPr lang="en-US" sz="956" dirty="0">
                <a:solidFill>
                  <a:srgbClr val="F4F1EA">
                    <a:alpha val="82000"/>
                  </a:srgbClr>
                </a:solidFill>
                <a:latin typeface="Carlito" pitchFamily="34" charset="0"/>
                <a:ea typeface="Carlito" pitchFamily="34" charset="-122"/>
                <a:cs typeface="Carlito" pitchFamily="34" charset="-120"/>
              </a:rPr>
              <a:t>بدأت مشهارتك من إيمان بسيط: أن المنتج الرقمي الجيد لا يُبنى بالكود وحده، بل بفهمٍ صادق لاحتياج المستخدم وحرفةٍ هندسية منظمة وإبداعٍ يصنع الحضور.</a:t>
            </a:r>
            <a:endParaRPr lang="en-US" sz="956" dirty="0"/>
          </a:p>
        </p:txBody>
      </p:sp>
      <p:sp>
        <p:nvSpPr>
          <p:cNvPr id="5" name="Text 3"/>
          <p:cNvSpPr/>
          <p:nvPr/>
        </p:nvSpPr>
        <p:spPr>
          <a:xfrm>
            <a:off x="1143000" y="2204517"/>
            <a:ext cx="6858000" cy="524637"/>
          </a:xfrm>
          <a:prstGeom prst="rect">
            <a:avLst/>
          </a:prstGeom>
          <a:noFill/>
          <a:ln/>
        </p:spPr>
        <p:txBody>
          <a:bodyPr wrap="square" lIns="0" tIns="0" rIns="0" bIns="0" rtlCol="0" anchor="t"/>
          <a:lstStyle/>
          <a:p>
            <a:pPr algn="ctr" indent="0" marL="0">
              <a:lnSpc>
                <a:spcPts val="1913"/>
              </a:lnSpc>
              <a:buNone/>
            </a:pPr>
            <a:r>
              <a:rPr lang="en-US" sz="956" dirty="0">
                <a:solidFill>
                  <a:srgbClr val="F4F1EA">
                    <a:alpha val="82000"/>
                  </a:srgbClr>
                </a:solidFill>
                <a:latin typeface="Carlito" pitchFamily="34" charset="0"/>
                <a:ea typeface="Carlito" pitchFamily="34" charset="-122"/>
                <a:cs typeface="Carlito" pitchFamily="34" charset="-120"/>
              </a:rPr>
              <a:t>نُحوّل الفكرة إلى نظام واضح — من الاكتشاف والتصميم والتطوير، إلى التسويق والمحتوى والإنتاج المرئي. كل مرحلة لها معاييرها، وكل قرار له سبب.</a:t>
            </a:r>
            <a:endParaRPr lang="en-US" sz="956" dirty="0"/>
          </a:p>
        </p:txBody>
      </p:sp>
      <p:sp>
        <p:nvSpPr>
          <p:cNvPr id="6" name="Text 4"/>
          <p:cNvSpPr/>
          <p:nvPr/>
        </p:nvSpPr>
        <p:spPr>
          <a:xfrm>
            <a:off x="1143000" y="2818879"/>
            <a:ext cx="6858000" cy="262319"/>
          </a:xfrm>
          <a:prstGeom prst="rect">
            <a:avLst/>
          </a:prstGeom>
          <a:noFill/>
          <a:ln/>
        </p:spPr>
        <p:txBody>
          <a:bodyPr wrap="square" lIns="0" tIns="0" rIns="0" bIns="0" rtlCol="0" anchor="t"/>
          <a:lstStyle/>
          <a:p>
            <a:pPr algn="ctr" indent="0" marL="0">
              <a:lnSpc>
                <a:spcPts val="1913"/>
              </a:lnSpc>
              <a:buNone/>
            </a:pPr>
            <a:r>
              <a:rPr lang="en-US" sz="956" dirty="0">
                <a:solidFill>
                  <a:srgbClr val="F4F1EA">
                    <a:alpha val="82000"/>
                  </a:srgbClr>
                </a:solidFill>
                <a:latin typeface="Carlito" pitchFamily="34" charset="0"/>
                <a:ea typeface="Carlito" pitchFamily="34" charset="-122"/>
                <a:cs typeface="Carlito" pitchFamily="34" charset="-120"/>
              </a:rPr>
              <a:t>لا نَعِد بأرقام لا نملكها؛ نَعِد بأن نُسلّم منتجاً يعمل، وحضوراً يُحقق أثراً، ويستمر في النمو معك.</a:t>
            </a:r>
            <a:endParaRPr lang="en-US" sz="956" dirty="0"/>
          </a:p>
        </p:txBody>
      </p:sp>
      <p:sp>
        <p:nvSpPr>
          <p:cNvPr id="7" name="Text 5"/>
          <p:cNvSpPr/>
          <p:nvPr/>
        </p:nvSpPr>
        <p:spPr>
          <a:xfrm>
            <a:off x="1143000" y="3290367"/>
            <a:ext cx="6858000" cy="271480"/>
          </a:xfrm>
          <a:prstGeom prst="rect">
            <a:avLst/>
          </a:prstGeom>
          <a:noFill/>
          <a:ln/>
        </p:spPr>
        <p:txBody>
          <a:bodyPr wrap="square" lIns="0" tIns="0" rIns="0" bIns="0" rtlCol="0" anchor="t"/>
          <a:lstStyle/>
          <a:p>
            <a:pPr algn="ctr" indent="0" marL="0">
              <a:lnSpc>
                <a:spcPts val="2970"/>
              </a:lnSpc>
              <a:buNone/>
            </a:pPr>
            <a:r>
              <a:rPr lang="en-US" sz="3600" i="1" dirty="0">
                <a:solidFill>
                  <a:srgbClr val="E5B929">
                    <a:alpha val="35000"/>
                  </a:srgbClr>
                </a:solidFill>
                <a:latin typeface="Carlito" pitchFamily="34" charset="0"/>
                <a:ea typeface="Carlito" pitchFamily="34" charset="-122"/>
                <a:cs typeface="Carlito" pitchFamily="34" charset="-120"/>
              </a:rPr>
              <a:t>«</a:t>
            </a:r>
            <a:pPr algn="ctr" indent="0" marL="0">
              <a:lnSpc>
                <a:spcPts val="2970"/>
              </a:lnSpc>
              <a:buNone/>
            </a:pPr>
            <a:r>
              <a:rPr lang="en-US" sz="1238" i="1" dirty="0">
                <a:solidFill>
                  <a:srgbClr val="E5B929"/>
                </a:solidFill>
                <a:latin typeface="Carlito" pitchFamily="34" charset="0"/>
                <a:ea typeface="Carlito" pitchFamily="34" charset="-122"/>
                <a:cs typeface="Carlito" pitchFamily="34" charset="-120"/>
              </a:rPr>
              <a:t> نُسلّم منتجاً يعمل، وحضوراً يُحقق أثراً، ويستمر في النمو معك. </a:t>
            </a:r>
            <a:pPr algn="ctr" indent="0" marL="0">
              <a:lnSpc>
                <a:spcPts val="2970"/>
              </a:lnSpc>
              <a:buNone/>
            </a:pPr>
            <a:r>
              <a:rPr lang="en-US" sz="3600" i="1" dirty="0">
                <a:solidFill>
                  <a:srgbClr val="E5B929">
                    <a:alpha val="35000"/>
                  </a:srgbClr>
                </a:solidFill>
                <a:latin typeface="Carlito" pitchFamily="34" charset="0"/>
                <a:ea typeface="Carlito" pitchFamily="34" charset="-122"/>
                <a:cs typeface="Carlito" pitchFamily="34" charset="-120"/>
              </a:rPr>
              <a:t>»</a:t>
            </a:r>
            <a:endParaRPr lang="en-US" sz="1238" dirty="0"/>
          </a:p>
        </p:txBody>
      </p:sp>
      <p:sp>
        <p:nvSpPr>
          <p:cNvPr id="8" name="Text 6"/>
          <p:cNvSpPr/>
          <p:nvPr/>
        </p:nvSpPr>
        <p:spPr>
          <a:xfrm>
            <a:off x="2858089" y="4793456"/>
            <a:ext cx="3427710" cy="119703"/>
          </a:xfrm>
          <a:prstGeom prst="rect">
            <a:avLst/>
          </a:prstGeom>
          <a:noFill/>
          <a:ln/>
        </p:spPr>
        <p:txBody>
          <a:bodyPr wrap="square" lIns="0" tIns="0" rIns="0" bIns="0" rtlCol="0" anchor="t"/>
          <a:lstStyle/>
          <a:p>
            <a:pPr algn="ctr" indent="0" marL="0">
              <a:lnSpc>
                <a:spcPts val="928"/>
              </a:lnSpc>
              <a:buNone/>
            </a:pPr>
            <a:r>
              <a:rPr lang="en-US" sz="800" spc="136" kern="0" dirty="0">
                <a:solidFill>
                  <a:srgbClr val="F4F1EA">
                    <a:alpha val="45000"/>
                  </a:srgbClr>
                </a:solidFill>
                <a:latin typeface="Carlito" pitchFamily="34" charset="0"/>
                <a:ea typeface="Carlito" pitchFamily="34" charset="-122"/>
                <a:cs typeface="Carlito" pitchFamily="34" charset="-120"/>
              </a:rPr>
              <a:t>ENGINEERING · DESIGN · CREATIVITY · MARKETING</a:t>
            </a:r>
            <a:endParaRPr lang="en-US" sz="800" dirty="0"/>
          </a:p>
        </p:txBody>
      </p:sp>
      <p:sp>
        <p:nvSpPr>
          <p:cNvPr id="9" name="Text 7"/>
          <p:cNvSpPr/>
          <p:nvPr/>
        </p:nvSpPr>
        <p:spPr>
          <a:xfrm>
            <a:off x="8114206" y="187223"/>
            <a:ext cx="652604" cy="243488"/>
          </a:xfrm>
          <a:prstGeom prst="roundRect">
            <a:avLst>
              <a:gd name="adj" fmla="val 3907985"/>
            </a:avLst>
          </a:prstGeom>
          <a:noFill/>
          <a:ln w="7144">
            <a:solidFill>
              <a:srgbClr val="E5B929"/>
            </a:solidFill>
            <a:prstDash val="solid"/>
          </a:ln>
        </p:spPr>
        <p:txBody>
          <a:bodyPr wrap="square" rtlCol="0" anchor="ctr"/>
          <a:lstStyle/>
          <a:p>
            <a:pPr indent="0" marL="0">
              <a:buNone/>
            </a:pPr>
            <a:endParaRPr lang="en-US" dirty="0"/>
          </a:p>
        </p:txBody>
      </p:sp>
      <p:sp>
        <p:nvSpPr>
          <p:cNvPr id="10" name="Text 8"/>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F4F1EA"/>
                </a:solidFill>
                <a:latin typeface="Carlito" pitchFamily="34" charset="0"/>
                <a:ea typeface="Carlito" pitchFamily="34" charset="-122"/>
                <a:cs typeface="Carlito" pitchFamily="34" charset="-120"/>
              </a:rPr>
              <a:t>← HOME</a:t>
            </a:r>
            <a:endParaRPr lang="en-US" sz="800" dirty="0"/>
          </a:p>
        </p:txBody>
      </p:sp>
      <p:sp>
        <p:nvSpPr>
          <p:cNvPr id="11" name="Text 9"/>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E5B929"/>
                </a:solidFill>
                <a:latin typeface="Liberation Sans Narrow" pitchFamily="34" charset="0"/>
                <a:ea typeface="Liberation Sans Narrow" pitchFamily="34" charset="-122"/>
                <a:cs typeface="Liberation Sans Narrow" pitchFamily="34" charset="-120"/>
              </a:rPr>
              <a:t>04 / 24</a:t>
            </a:r>
            <a:endParaRPr lang="en-US" sz="800" dirty="0"/>
          </a:p>
        </p:txBody>
      </p:sp>
      <p:sp>
        <p:nvSpPr>
          <p:cNvPr id="12" name="Text 10"/>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E5B929"/>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4022122" y="1150590"/>
            <a:ext cx="1099755" cy="164592"/>
          </a:xfrm>
          <a:prstGeom prst="rect">
            <a:avLst/>
          </a:prstGeom>
          <a:noFill/>
          <a:ln/>
        </p:spPr>
        <p:txBody>
          <a:bodyPr wrap="none" lIns="0" tIns="0" rIns="0" bIns="0" rtlCol="0" anchor="t"/>
          <a:lstStyle/>
          <a:p>
            <a:pPr algn="ctr" indent="0" marL="0">
              <a:lnSpc>
                <a:spcPts val="1013"/>
              </a:lnSpc>
              <a:buNone/>
            </a:pPr>
            <a:r>
              <a:rPr lang="en-US" sz="800" spc="189" kern="0" dirty="0">
                <a:solidFill>
                  <a:srgbClr val="D4A017"/>
                </a:solidFill>
                <a:latin typeface="Carlito" pitchFamily="34" charset="0"/>
                <a:ea typeface="Carlito" pitchFamily="34" charset="-122"/>
                <a:cs typeface="Carlito" pitchFamily="34" charset="-120"/>
              </a:rPr>
              <a:t>VISION · الرؤية</a:t>
            </a:r>
            <a:endParaRPr lang="en-US" sz="800" dirty="0"/>
          </a:p>
        </p:txBody>
      </p:sp>
      <p:sp>
        <p:nvSpPr>
          <p:cNvPr id="3" name="Text 1"/>
          <p:cNvSpPr/>
          <p:nvPr/>
        </p:nvSpPr>
        <p:spPr>
          <a:xfrm>
            <a:off x="4343400" y="1422053"/>
            <a:ext cx="457200" cy="21431"/>
          </a:xfrm>
          <a:prstGeom prst="rect">
            <a:avLst/>
          </a:prstGeom>
          <a:solidFill>
            <a:srgbClr val="D4A017"/>
          </a:solidFill>
          <a:ln/>
        </p:spPr>
        <p:txBody>
          <a:bodyPr wrap="square" rtlCol="0" anchor="ctr"/>
          <a:lstStyle/>
          <a:p>
            <a:pPr indent="0" marL="0">
              <a:buNone/>
            </a:pPr>
            <a:endParaRPr lang="en-US" dirty="0"/>
          </a:p>
        </p:txBody>
      </p:sp>
      <p:sp>
        <p:nvSpPr>
          <p:cNvPr id="4" name="Text 2"/>
          <p:cNvSpPr/>
          <p:nvPr/>
        </p:nvSpPr>
        <p:spPr>
          <a:xfrm>
            <a:off x="274320" y="1643509"/>
            <a:ext cx="8595360" cy="894969"/>
          </a:xfrm>
          <a:prstGeom prst="rect">
            <a:avLst/>
          </a:prstGeom>
          <a:noFill/>
          <a:ln/>
        </p:spPr>
        <p:txBody>
          <a:bodyPr wrap="square" lIns="0" tIns="0" rIns="0" bIns="0" rtlCol="0" anchor="t"/>
          <a:lstStyle/>
          <a:p>
            <a:pPr algn="ctr" indent="0" marL="0">
              <a:lnSpc>
                <a:spcPts val="3263"/>
              </a:lnSpc>
              <a:buNone/>
            </a:pPr>
            <a:r>
              <a:rPr lang="en-US" sz="2250" b="1" dirty="0">
                <a:solidFill>
                  <a:srgbClr val="0A2540"/>
                </a:solidFill>
                <a:latin typeface="Carlito" pitchFamily="34" charset="0"/>
                <a:ea typeface="Carlito" pitchFamily="34" charset="-122"/>
                <a:cs typeface="Carlito" pitchFamily="34" charset="-120"/>
              </a:rPr>
              <a:t>أن نكون الشريك الرقمي الذي يجمع بين التقنية والتسويق والإبداع ليصنع حضوراً يحقق أثراً</a:t>
            </a:r>
            <a:endParaRPr lang="en-US" sz="2250" dirty="0"/>
          </a:p>
        </p:txBody>
      </p:sp>
      <p:sp>
        <p:nvSpPr>
          <p:cNvPr id="5" name="Text 3"/>
          <p:cNvSpPr/>
          <p:nvPr/>
        </p:nvSpPr>
        <p:spPr>
          <a:xfrm>
            <a:off x="1857375" y="2629346"/>
            <a:ext cx="5429250" cy="419517"/>
          </a:xfrm>
          <a:prstGeom prst="rect">
            <a:avLst/>
          </a:prstGeom>
          <a:noFill/>
          <a:ln/>
        </p:spPr>
        <p:txBody>
          <a:bodyPr wrap="square" lIns="0" tIns="0" rIns="0" bIns="0" rtlCol="0" anchor="t"/>
          <a:lstStyle/>
          <a:p>
            <a:pPr algn="ctr" indent="0" marL="0">
              <a:lnSpc>
                <a:spcPts val="1530"/>
              </a:lnSpc>
              <a:buNone/>
            </a:pPr>
            <a:r>
              <a:rPr lang="en-US" sz="956" i="1" dirty="0">
                <a:solidFill>
                  <a:srgbClr val="5B6675"/>
                </a:solidFill>
                <a:latin typeface="Carlito" pitchFamily="34" charset="0"/>
                <a:ea typeface="Carlito" pitchFamily="34" charset="-122"/>
                <a:cs typeface="Carlito" pitchFamily="34" charset="-120"/>
              </a:rPr>
              <a:t>To be the digital partner combining technology, marketing, and creativity to create presence that makes an impact.</a:t>
            </a:r>
            <a:endParaRPr lang="en-US" sz="956" dirty="0"/>
          </a:p>
        </p:txBody>
      </p:sp>
      <p:sp>
        <p:nvSpPr>
          <p:cNvPr id="6" name="Text 4"/>
          <p:cNvSpPr/>
          <p:nvPr/>
        </p:nvSpPr>
        <p:spPr>
          <a:xfrm>
            <a:off x="5750719" y="3360688"/>
            <a:ext cx="228600" cy="228600"/>
          </a:xfrm>
          <a:prstGeom prst="rect">
            <a:avLst/>
          </a:prstGeom>
          <a:noFill/>
          <a:ln/>
        </p:spPr>
        <p:txBody>
          <a:bodyPr wrap="none" lIns="0" tIns="0" rIns="0" bIns="0" rtlCol="0" anchor="ctr"/>
          <a:lstStyle/>
          <a:p>
            <a:pPr algn="ctr" indent="0" marL="0">
              <a:buNone/>
            </a:pPr>
            <a:r>
              <a:rPr lang="en-US" sz="2250" dirty="0">
                <a:solidFill>
                  <a:srgbClr val="D4A017"/>
                </a:solidFill>
                <a:latin typeface="Segoe UI Symbol" pitchFamily="34" charset="0"/>
                <a:ea typeface="Segoe UI Symbol" pitchFamily="34" charset="-122"/>
                <a:cs typeface="Segoe UI Symbol" pitchFamily="34" charset="-120"/>
              </a:rPr>
              <a:t>✦</a:t>
            </a:r>
            <a:endParaRPr lang="en-US" sz="2250" dirty="0"/>
          </a:p>
        </p:txBody>
      </p:sp>
      <p:sp>
        <p:nvSpPr>
          <p:cNvPr id="7" name="Text 5"/>
          <p:cNvSpPr/>
          <p:nvPr/>
        </p:nvSpPr>
        <p:spPr>
          <a:xfrm>
            <a:off x="5690068" y="3646438"/>
            <a:ext cx="349901" cy="185166"/>
          </a:xfrm>
          <a:prstGeom prst="rect">
            <a:avLst/>
          </a:prstGeom>
          <a:noFill/>
          <a:ln/>
        </p:spPr>
        <p:txBody>
          <a:bodyPr wrap="square" lIns="0" tIns="0" rIns="0" bIns="0" rtlCol="0" anchor="t"/>
          <a:lstStyle/>
          <a:p>
            <a:pPr algn="ctr" indent="0" marL="0">
              <a:lnSpc>
                <a:spcPts val="1350"/>
              </a:lnSpc>
              <a:buNone/>
            </a:pPr>
            <a:r>
              <a:rPr lang="en-US" sz="900" dirty="0">
                <a:solidFill>
                  <a:srgbClr val="0A2540"/>
                </a:solidFill>
                <a:latin typeface="Carlito" pitchFamily="34" charset="0"/>
                <a:ea typeface="Carlito" pitchFamily="34" charset="-122"/>
                <a:cs typeface="Carlito" pitchFamily="34" charset="-120"/>
              </a:rPr>
              <a:t>تقنية</a:t>
            </a:r>
            <a:endParaRPr lang="en-US" sz="900" dirty="0"/>
          </a:p>
        </p:txBody>
      </p:sp>
      <p:sp>
        <p:nvSpPr>
          <p:cNvPr id="8" name="Text 6"/>
          <p:cNvSpPr/>
          <p:nvPr/>
        </p:nvSpPr>
        <p:spPr>
          <a:xfrm>
            <a:off x="5427070" y="3875038"/>
            <a:ext cx="875898" cy="164592"/>
          </a:xfrm>
          <a:prstGeom prst="rect">
            <a:avLst/>
          </a:prstGeom>
          <a:noFill/>
          <a:ln/>
        </p:spPr>
        <p:txBody>
          <a:bodyPr wrap="none" lIns="0" tIns="0" rIns="0" bIns="0" rtlCol="0" anchor="t"/>
          <a:lstStyle/>
          <a:p>
            <a:pPr algn="ctr" indent="0" marL="0">
              <a:lnSpc>
                <a:spcPts val="928"/>
              </a:lnSpc>
              <a:buNone/>
            </a:pPr>
            <a:r>
              <a:rPr lang="en-US" sz="800" spc="99" kern="0" dirty="0">
                <a:solidFill>
                  <a:srgbClr val="5B6675"/>
                </a:solidFill>
                <a:latin typeface="Carlito" pitchFamily="34" charset="0"/>
                <a:ea typeface="Carlito" pitchFamily="34" charset="-122"/>
                <a:cs typeface="Carlito" pitchFamily="34" charset="-120"/>
              </a:rPr>
              <a:t>TECHNOLOGY</a:t>
            </a:r>
            <a:endParaRPr lang="en-US" sz="800" dirty="0"/>
          </a:p>
        </p:txBody>
      </p:sp>
      <p:sp>
        <p:nvSpPr>
          <p:cNvPr id="9" name="Text 7"/>
          <p:cNvSpPr/>
          <p:nvPr/>
        </p:nvSpPr>
        <p:spPr>
          <a:xfrm>
            <a:off x="5214938" y="3448199"/>
            <a:ext cx="7144" cy="457200"/>
          </a:xfrm>
          <a:prstGeom prst="rect">
            <a:avLst/>
          </a:prstGeom>
          <a:solidFill>
            <a:srgbClr val="D4A017">
              <a:alpha val="40000"/>
            </a:srgbClr>
          </a:solidFill>
          <a:ln/>
        </p:spPr>
        <p:txBody>
          <a:bodyPr wrap="square" rtlCol="0" anchor="ctr"/>
          <a:lstStyle/>
          <a:p>
            <a:pPr indent="0" marL="0">
              <a:buNone/>
            </a:pPr>
            <a:endParaRPr lang="en-US" dirty="0"/>
          </a:p>
        </p:txBody>
      </p:sp>
      <p:sp>
        <p:nvSpPr>
          <p:cNvPr id="10" name="Text 8"/>
          <p:cNvSpPr/>
          <p:nvPr/>
        </p:nvSpPr>
        <p:spPr>
          <a:xfrm>
            <a:off x="4457700" y="3360688"/>
            <a:ext cx="228600" cy="228600"/>
          </a:xfrm>
          <a:prstGeom prst="rect">
            <a:avLst/>
          </a:prstGeom>
          <a:noFill/>
          <a:ln/>
        </p:spPr>
        <p:txBody>
          <a:bodyPr wrap="none" lIns="0" tIns="0" rIns="0" bIns="0" rtlCol="0" anchor="ctr"/>
          <a:lstStyle/>
          <a:p>
            <a:pPr algn="ctr" indent="0" marL="0">
              <a:buNone/>
            </a:pPr>
            <a:r>
              <a:rPr lang="en-US" sz="2250" dirty="0">
                <a:solidFill>
                  <a:srgbClr val="D4A017"/>
                </a:solidFill>
                <a:latin typeface="Segoe UI Symbol" pitchFamily="34" charset="0"/>
                <a:ea typeface="Segoe UI Symbol" pitchFamily="34" charset="-122"/>
                <a:cs typeface="Segoe UI Symbol" pitchFamily="34" charset="-120"/>
              </a:rPr>
              <a:t>◖</a:t>
            </a:r>
            <a:endParaRPr lang="en-US" sz="2250" dirty="0"/>
          </a:p>
        </p:txBody>
      </p:sp>
      <p:sp>
        <p:nvSpPr>
          <p:cNvPr id="11" name="Text 9"/>
          <p:cNvSpPr/>
          <p:nvPr/>
        </p:nvSpPr>
        <p:spPr>
          <a:xfrm>
            <a:off x="4329327" y="3646438"/>
            <a:ext cx="485346" cy="185166"/>
          </a:xfrm>
          <a:prstGeom prst="rect">
            <a:avLst/>
          </a:prstGeom>
          <a:noFill/>
          <a:ln/>
        </p:spPr>
        <p:txBody>
          <a:bodyPr wrap="none" lIns="0" tIns="0" rIns="0" bIns="0" rtlCol="0" anchor="t"/>
          <a:lstStyle/>
          <a:p>
            <a:pPr algn="ctr" indent="0" marL="0">
              <a:lnSpc>
                <a:spcPts val="1350"/>
              </a:lnSpc>
              <a:buNone/>
            </a:pPr>
            <a:r>
              <a:rPr lang="en-US" sz="900" dirty="0">
                <a:solidFill>
                  <a:srgbClr val="0A2540"/>
                </a:solidFill>
                <a:latin typeface="Carlito" pitchFamily="34" charset="0"/>
                <a:ea typeface="Carlito" pitchFamily="34" charset="-122"/>
                <a:cs typeface="Carlito" pitchFamily="34" charset="-120"/>
              </a:rPr>
              <a:t>تسويق</a:t>
            </a:r>
            <a:endParaRPr lang="en-US" sz="900" dirty="0"/>
          </a:p>
        </p:txBody>
      </p:sp>
      <p:sp>
        <p:nvSpPr>
          <p:cNvPr id="12" name="Text 10"/>
          <p:cNvSpPr/>
          <p:nvPr/>
        </p:nvSpPr>
        <p:spPr>
          <a:xfrm>
            <a:off x="4164745" y="3875038"/>
            <a:ext cx="814621" cy="164592"/>
          </a:xfrm>
          <a:prstGeom prst="rect">
            <a:avLst/>
          </a:prstGeom>
          <a:noFill/>
          <a:ln/>
        </p:spPr>
        <p:txBody>
          <a:bodyPr wrap="none" lIns="0" tIns="0" rIns="0" bIns="0" rtlCol="0" anchor="t"/>
          <a:lstStyle/>
          <a:p>
            <a:pPr algn="ctr" indent="0" marL="0">
              <a:lnSpc>
                <a:spcPts val="928"/>
              </a:lnSpc>
              <a:buNone/>
            </a:pPr>
            <a:r>
              <a:rPr lang="en-US" sz="800" spc="99" kern="0" dirty="0">
                <a:solidFill>
                  <a:srgbClr val="5B6675"/>
                </a:solidFill>
                <a:latin typeface="Carlito" pitchFamily="34" charset="0"/>
                <a:ea typeface="Carlito" pitchFamily="34" charset="-122"/>
                <a:cs typeface="Carlito" pitchFamily="34" charset="-120"/>
              </a:rPr>
              <a:t>MARKETING</a:t>
            </a:r>
            <a:endParaRPr lang="en-US" sz="800" dirty="0"/>
          </a:p>
        </p:txBody>
      </p:sp>
      <p:sp>
        <p:nvSpPr>
          <p:cNvPr id="13" name="Text 11"/>
          <p:cNvSpPr/>
          <p:nvPr/>
        </p:nvSpPr>
        <p:spPr>
          <a:xfrm>
            <a:off x="3921919" y="3448199"/>
            <a:ext cx="7144" cy="457200"/>
          </a:xfrm>
          <a:prstGeom prst="rect">
            <a:avLst/>
          </a:prstGeom>
          <a:solidFill>
            <a:srgbClr val="D4A017">
              <a:alpha val="40000"/>
            </a:srgbClr>
          </a:solidFill>
          <a:ln/>
        </p:spPr>
        <p:txBody>
          <a:bodyPr wrap="square" rtlCol="0" anchor="ctr"/>
          <a:lstStyle/>
          <a:p>
            <a:pPr indent="0" marL="0">
              <a:buNone/>
            </a:pPr>
            <a:endParaRPr lang="en-US" dirty="0"/>
          </a:p>
        </p:txBody>
      </p:sp>
      <p:sp>
        <p:nvSpPr>
          <p:cNvPr id="14" name="Text 12"/>
          <p:cNvSpPr/>
          <p:nvPr/>
        </p:nvSpPr>
        <p:spPr>
          <a:xfrm>
            <a:off x="3164681" y="3360688"/>
            <a:ext cx="228600" cy="228600"/>
          </a:xfrm>
          <a:prstGeom prst="rect">
            <a:avLst/>
          </a:prstGeom>
          <a:noFill/>
          <a:ln/>
        </p:spPr>
        <p:txBody>
          <a:bodyPr wrap="none" lIns="0" tIns="0" rIns="0" bIns="0" rtlCol="0" anchor="ctr"/>
          <a:lstStyle/>
          <a:p>
            <a:pPr algn="ctr" indent="0" marL="0">
              <a:buNone/>
            </a:pPr>
            <a:r>
              <a:rPr lang="en-US" sz="2250" dirty="0">
                <a:solidFill>
                  <a:srgbClr val="D4A017"/>
                </a:solidFill>
                <a:latin typeface="Segoe UI Symbol" pitchFamily="34" charset="0"/>
                <a:ea typeface="Segoe UI Symbol" pitchFamily="34" charset="-122"/>
                <a:cs typeface="Segoe UI Symbol" pitchFamily="34" charset="-120"/>
              </a:rPr>
              <a:t>✦</a:t>
            </a:r>
            <a:endParaRPr lang="en-US" sz="2250" dirty="0"/>
          </a:p>
        </p:txBody>
      </p:sp>
      <p:sp>
        <p:nvSpPr>
          <p:cNvPr id="15" name="Text 13"/>
          <p:cNvSpPr/>
          <p:nvPr/>
        </p:nvSpPr>
        <p:spPr>
          <a:xfrm>
            <a:off x="3107246" y="3646438"/>
            <a:ext cx="343472" cy="185166"/>
          </a:xfrm>
          <a:prstGeom prst="rect">
            <a:avLst/>
          </a:prstGeom>
          <a:noFill/>
          <a:ln/>
        </p:spPr>
        <p:txBody>
          <a:bodyPr wrap="square" lIns="0" tIns="0" rIns="0" bIns="0" rtlCol="0" anchor="t"/>
          <a:lstStyle/>
          <a:p>
            <a:pPr algn="ctr" indent="0" marL="0">
              <a:lnSpc>
                <a:spcPts val="1350"/>
              </a:lnSpc>
              <a:buNone/>
            </a:pPr>
            <a:r>
              <a:rPr lang="en-US" sz="900" dirty="0">
                <a:solidFill>
                  <a:srgbClr val="0A2540"/>
                </a:solidFill>
                <a:latin typeface="Carlito" pitchFamily="34" charset="0"/>
                <a:ea typeface="Carlito" pitchFamily="34" charset="-122"/>
                <a:cs typeface="Carlito" pitchFamily="34" charset="-120"/>
              </a:rPr>
              <a:t>إبداع</a:t>
            </a:r>
            <a:endParaRPr lang="en-US" sz="900" dirty="0"/>
          </a:p>
        </p:txBody>
      </p:sp>
      <p:sp>
        <p:nvSpPr>
          <p:cNvPr id="16" name="Text 14"/>
          <p:cNvSpPr/>
          <p:nvPr/>
        </p:nvSpPr>
        <p:spPr>
          <a:xfrm>
            <a:off x="2889604" y="3875038"/>
            <a:ext cx="778866" cy="164592"/>
          </a:xfrm>
          <a:prstGeom prst="rect">
            <a:avLst/>
          </a:prstGeom>
          <a:noFill/>
          <a:ln/>
        </p:spPr>
        <p:txBody>
          <a:bodyPr wrap="none" lIns="0" tIns="0" rIns="0" bIns="0" rtlCol="0" anchor="t"/>
          <a:lstStyle/>
          <a:p>
            <a:pPr algn="ctr" indent="0" marL="0">
              <a:lnSpc>
                <a:spcPts val="928"/>
              </a:lnSpc>
              <a:buNone/>
            </a:pPr>
            <a:r>
              <a:rPr lang="en-US" sz="800" spc="99" kern="0" dirty="0">
                <a:solidFill>
                  <a:srgbClr val="5B6675"/>
                </a:solidFill>
                <a:latin typeface="Carlito" pitchFamily="34" charset="0"/>
                <a:ea typeface="Carlito" pitchFamily="34" charset="-122"/>
                <a:cs typeface="Carlito" pitchFamily="34" charset="-120"/>
              </a:rPr>
              <a:t>CREATIVITY</a:t>
            </a:r>
            <a:endParaRPr lang="en-US" sz="800" dirty="0"/>
          </a:p>
        </p:txBody>
      </p:sp>
      <p:sp>
        <p:nvSpPr>
          <p:cNvPr id="17" name="Text 15"/>
          <p:cNvSpPr/>
          <p:nvPr/>
        </p:nvSpPr>
        <p:spPr>
          <a:xfrm>
            <a:off x="5550247" y="4793456"/>
            <a:ext cx="42863" cy="42863"/>
          </a:xfrm>
          <a:prstGeom prst="roundRect">
            <a:avLst>
              <a:gd name="adj" fmla="val 22199741"/>
            </a:avLst>
          </a:prstGeom>
          <a:solidFill>
            <a:srgbClr val="D4A017"/>
          </a:solidFill>
          <a:ln/>
        </p:spPr>
        <p:txBody>
          <a:bodyPr wrap="square" rtlCol="0" anchor="ctr"/>
          <a:lstStyle/>
          <a:p>
            <a:pPr indent="0" marL="0">
              <a:buNone/>
            </a:pPr>
            <a:endParaRPr lang="en-US" dirty="0"/>
          </a:p>
        </p:txBody>
      </p:sp>
      <p:sp>
        <p:nvSpPr>
          <p:cNvPr id="18" name="Text 16"/>
          <p:cNvSpPr/>
          <p:nvPr/>
        </p:nvSpPr>
        <p:spPr>
          <a:xfrm>
            <a:off x="3469085" y="4755952"/>
            <a:ext cx="2205718" cy="164592"/>
          </a:xfrm>
          <a:prstGeom prst="rect">
            <a:avLst/>
          </a:prstGeom>
          <a:noFill/>
          <a:ln/>
        </p:spPr>
        <p:txBody>
          <a:bodyPr wrap="none" lIns="0" tIns="0" rIns="0" bIns="0" rtlCol="0" anchor="t"/>
          <a:lstStyle/>
          <a:p>
            <a:pPr algn="ctr" indent="0" marL="0">
              <a:lnSpc>
                <a:spcPts val="928"/>
              </a:lnSpc>
              <a:buNone/>
            </a:pPr>
            <a:r>
              <a:rPr lang="en-US" sz="800" spc="149" kern="0" dirty="0">
                <a:solidFill>
                  <a:srgbClr val="5B6675"/>
                </a:solidFill>
                <a:latin typeface="Carlito" pitchFamily="34" charset="0"/>
                <a:ea typeface="Carlito" pitchFamily="34" charset="-122"/>
                <a:cs typeface="Carlito" pitchFamily="34" charset="-120"/>
              </a:rPr>
              <a:t>MISHHARTICK · VISION STATEMENT</a:t>
            </a:r>
            <a:endParaRPr lang="en-US" sz="800" dirty="0"/>
          </a:p>
        </p:txBody>
      </p:sp>
      <p:sp>
        <p:nvSpPr>
          <p:cNvPr id="19" name="Text 17"/>
          <p:cNvSpPr/>
          <p:nvPr/>
        </p:nvSpPr>
        <p:spPr>
          <a:xfrm>
            <a:off x="8114206" y="187223"/>
            <a:ext cx="652604" cy="243488"/>
          </a:xfrm>
          <a:prstGeom prst="roundRect">
            <a:avLst>
              <a:gd name="adj" fmla="val 3907985"/>
            </a:avLst>
          </a:prstGeom>
          <a:noFill/>
          <a:ln w="7144">
            <a:solidFill>
              <a:srgbClr val="0A2540"/>
            </a:solidFill>
            <a:prstDash val="solid"/>
          </a:ln>
        </p:spPr>
        <p:txBody>
          <a:bodyPr wrap="square" rtlCol="0" anchor="ctr"/>
          <a:lstStyle/>
          <a:p>
            <a:pPr indent="0" marL="0">
              <a:buNone/>
            </a:pPr>
            <a:endParaRPr lang="en-US" dirty="0"/>
          </a:p>
        </p:txBody>
      </p:sp>
      <p:sp>
        <p:nvSpPr>
          <p:cNvPr id="20" name="Text 18"/>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0A2540"/>
                </a:solidFill>
                <a:latin typeface="Carlito" pitchFamily="34" charset="0"/>
                <a:ea typeface="Carlito" pitchFamily="34" charset="-122"/>
                <a:cs typeface="Carlito" pitchFamily="34" charset="-120"/>
              </a:rPr>
              <a:t>← HOME</a:t>
            </a:r>
            <a:endParaRPr lang="en-US" sz="800" dirty="0"/>
          </a:p>
        </p:txBody>
      </p:sp>
      <p:sp>
        <p:nvSpPr>
          <p:cNvPr id="21" name="Text 19"/>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0A2540">
                    <a:alpha val="65000"/>
                  </a:srgbClr>
                </a:solidFill>
                <a:latin typeface="Liberation Sans Narrow" pitchFamily="34" charset="0"/>
                <a:ea typeface="Liberation Sans Narrow" pitchFamily="34" charset="-122"/>
                <a:cs typeface="Liberation Sans Narrow" pitchFamily="34" charset="-120"/>
              </a:rPr>
              <a:t>05 / 24</a:t>
            </a:r>
            <a:endParaRPr lang="en-US" sz="800" dirty="0"/>
          </a:p>
        </p:txBody>
      </p:sp>
      <p:sp>
        <p:nvSpPr>
          <p:cNvPr id="22" name="Text 20"/>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0A2540"/>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7485573" y="857250"/>
            <a:ext cx="1258377" cy="128016"/>
          </a:xfrm>
          <a:prstGeom prst="rect">
            <a:avLst/>
          </a:prstGeom>
          <a:noFill/>
          <a:ln/>
        </p:spPr>
        <p:txBody>
          <a:bodyPr wrap="none" lIns="0" tIns="0" rIns="0" bIns="0" rtlCol="0" anchor="t"/>
          <a:lstStyle/>
          <a:p>
            <a:pPr algn="r" indent="0" marL="0">
              <a:lnSpc>
                <a:spcPts val="1013"/>
              </a:lnSpc>
              <a:buNone/>
            </a:pPr>
            <a:r>
              <a:rPr lang="en-US" sz="800" spc="162" kern="0" dirty="0">
                <a:solidFill>
                  <a:srgbClr val="D4A017"/>
                </a:solidFill>
                <a:latin typeface="Carlito" pitchFamily="34" charset="0"/>
                <a:ea typeface="Carlito" pitchFamily="34" charset="-122"/>
                <a:cs typeface="Carlito" pitchFamily="34" charset="-120"/>
              </a:rPr>
              <a:t>MISSION · الرسالة</a:t>
            </a:r>
            <a:endParaRPr lang="en-US" sz="800" dirty="0"/>
          </a:p>
        </p:txBody>
      </p:sp>
      <p:sp>
        <p:nvSpPr>
          <p:cNvPr id="3" name="Text 1"/>
          <p:cNvSpPr/>
          <p:nvPr/>
        </p:nvSpPr>
        <p:spPr>
          <a:xfrm>
            <a:off x="4154872" y="1085850"/>
            <a:ext cx="4589078" cy="749826"/>
          </a:xfrm>
          <a:prstGeom prst="rect">
            <a:avLst/>
          </a:prstGeom>
          <a:noFill/>
          <a:ln/>
        </p:spPr>
        <p:txBody>
          <a:bodyPr wrap="square" lIns="0" tIns="0" rIns="0" bIns="0" rtlCol="0" anchor="t"/>
          <a:lstStyle/>
          <a:p>
            <a:pPr algn="r" indent="0" marL="0">
              <a:lnSpc>
                <a:spcPts val="2734"/>
              </a:lnSpc>
              <a:buNone/>
            </a:pPr>
            <a:r>
              <a:rPr lang="en-US" sz="2025" b="1" dirty="0">
                <a:solidFill>
                  <a:srgbClr val="0A2540"/>
                </a:solidFill>
                <a:latin typeface="Carlito" pitchFamily="34" charset="0"/>
                <a:ea typeface="Carlito" pitchFamily="34" charset="-122"/>
                <a:cs typeface="Carlito" pitchFamily="34" charset="-120"/>
              </a:rPr>
              <a:t>نبني المنتج، ونصنع الهوية، ونُسوّق الحضور، ونُحقق النمو.</a:t>
            </a:r>
            <a:endParaRPr lang="en-US" sz="2025" dirty="0"/>
          </a:p>
        </p:txBody>
      </p:sp>
      <p:sp>
        <p:nvSpPr>
          <p:cNvPr id="4" name="Text 2"/>
          <p:cNvSpPr/>
          <p:nvPr/>
        </p:nvSpPr>
        <p:spPr>
          <a:xfrm>
            <a:off x="4154872" y="1937296"/>
            <a:ext cx="4589078" cy="721858"/>
          </a:xfrm>
          <a:prstGeom prst="rect">
            <a:avLst/>
          </a:prstGeom>
          <a:noFill/>
          <a:ln/>
        </p:spPr>
        <p:txBody>
          <a:bodyPr wrap="square" lIns="0" tIns="0" rIns="0" bIns="0" rtlCol="0" anchor="t"/>
          <a:lstStyle/>
          <a:p>
            <a:pPr algn="r" indent="0" marL="0">
              <a:lnSpc>
                <a:spcPts val="1755"/>
              </a:lnSpc>
              <a:buNone/>
            </a:pPr>
            <a:r>
              <a:rPr lang="en-US" sz="900" dirty="0">
                <a:solidFill>
                  <a:srgbClr val="2A3340"/>
                </a:solidFill>
                <a:latin typeface="Carlito" pitchFamily="34" charset="0"/>
                <a:ea typeface="Carlito" pitchFamily="34" charset="-122"/>
                <a:cs typeface="Carlito" pitchFamily="34" charset="-120"/>
              </a:rPr>
              <a:t>نُحقّق ذلك من خلال هندسة برمجيات منظمة، تصميم مدروس لهوية بصرية فريدة، وتسويق رقمي مبني على فهم الجمهور، وتواصل واضح في كل مرحلة. مهمتنا أن نُسلّم منتجاً يعمل وحضوراً يُحقق أثراً، ويستمر في النمو معك.</a:t>
            </a:r>
            <a:endParaRPr lang="en-US" sz="900" dirty="0"/>
          </a:p>
        </p:txBody>
      </p:sp>
      <p:sp>
        <p:nvSpPr>
          <p:cNvPr id="5" name="Text 3"/>
          <p:cNvSpPr/>
          <p:nvPr/>
        </p:nvSpPr>
        <p:spPr>
          <a:xfrm>
            <a:off x="4154872" y="2734270"/>
            <a:ext cx="4589078" cy="175491"/>
          </a:xfrm>
          <a:prstGeom prst="rect">
            <a:avLst/>
          </a:prstGeom>
          <a:noFill/>
          <a:ln/>
        </p:spPr>
        <p:txBody>
          <a:bodyPr wrap="square" lIns="0" tIns="0" rIns="0" bIns="0" rtlCol="0" anchor="t"/>
          <a:lstStyle/>
          <a:p>
            <a:pPr algn="r" indent="0" marL="0">
              <a:lnSpc>
                <a:spcPts val="1260"/>
              </a:lnSpc>
              <a:buNone/>
            </a:pPr>
            <a:r>
              <a:rPr lang="en-US" sz="800" i="1" dirty="0">
                <a:solidFill>
                  <a:srgbClr val="5B6675"/>
                </a:solidFill>
                <a:latin typeface="Carlito" pitchFamily="34" charset="0"/>
                <a:ea typeface="Carlito" pitchFamily="34" charset="-122"/>
                <a:cs typeface="Carlito" pitchFamily="34" charset="-120"/>
              </a:rPr>
              <a:t>Build the product. Brand the identity. Market the presence. Grow the impact.</a:t>
            </a:r>
            <a:endParaRPr lang="en-US" sz="800" dirty="0"/>
          </a:p>
        </p:txBody>
      </p:sp>
      <p:sp>
        <p:nvSpPr>
          <p:cNvPr id="6" name="Text 4"/>
          <p:cNvSpPr/>
          <p:nvPr/>
        </p:nvSpPr>
        <p:spPr>
          <a:xfrm>
            <a:off x="171562" y="685800"/>
            <a:ext cx="3754710" cy="4057650"/>
          </a:xfrm>
          <a:prstGeom prst="roundRect">
            <a:avLst>
              <a:gd name="adj" fmla="val 4566"/>
            </a:avLst>
          </a:prstGeom>
          <a:solidFill>
            <a:srgbClr val="061A2E"/>
          </a:solidFill>
          <a:ln/>
        </p:spPr>
        <p:txBody>
          <a:bodyPr wrap="square" rtlCol="0" anchor="ctr"/>
          <a:lstStyle/>
          <a:p>
            <a:pPr indent="0" marL="0">
              <a:buNone/>
            </a:pPr>
            <a:endParaRPr lang="en-US" dirty="0"/>
          </a:p>
        </p:txBody>
      </p:sp>
      <p:sp>
        <p:nvSpPr>
          <p:cNvPr id="7" name="Text 5"/>
          <p:cNvSpPr/>
          <p:nvPr/>
        </p:nvSpPr>
        <p:spPr>
          <a:xfrm>
            <a:off x="2305781" y="964406"/>
            <a:ext cx="1391891" cy="119703"/>
          </a:xfrm>
          <a:prstGeom prst="rect">
            <a:avLst/>
          </a:prstGeom>
          <a:noFill/>
          <a:ln/>
        </p:spPr>
        <p:txBody>
          <a:bodyPr wrap="none" lIns="0" tIns="0" rIns="0" bIns="0" rtlCol="0" anchor="t"/>
          <a:lstStyle/>
          <a:p>
            <a:pPr algn="r" indent="0" marL="0">
              <a:lnSpc>
                <a:spcPts val="928"/>
              </a:lnSpc>
              <a:buNone/>
            </a:pPr>
            <a:r>
              <a:rPr lang="en-US" sz="800" spc="149" kern="0" dirty="0">
                <a:solidFill>
                  <a:srgbClr val="E5B929"/>
                </a:solidFill>
                <a:latin typeface="Carlito" pitchFamily="34" charset="0"/>
                <a:ea typeface="Carlito" pitchFamily="34" charset="-122"/>
                <a:cs typeface="Carlito" pitchFamily="34" charset="-120"/>
              </a:rPr>
              <a:t>MISSION ANCHORS</a:t>
            </a:r>
            <a:endParaRPr lang="en-US" sz="800" dirty="0"/>
          </a:p>
        </p:txBody>
      </p:sp>
      <p:sp>
        <p:nvSpPr>
          <p:cNvPr id="8" name="Shape 6"/>
          <p:cNvSpPr/>
          <p:nvPr/>
        </p:nvSpPr>
        <p:spPr>
          <a:xfrm>
            <a:off x="400162" y="1718072"/>
            <a:ext cx="3297510" cy="0"/>
          </a:xfrm>
          <a:prstGeom prst="line">
            <a:avLst/>
          </a:prstGeom>
          <a:noFill/>
          <a:ln w="7144">
            <a:solidFill>
              <a:srgbClr val="F4F1EA"/>
            </a:solidFill>
            <a:prstDash val="solid"/>
          </a:ln>
        </p:spPr>
      </p:sp>
      <p:sp>
        <p:nvSpPr>
          <p:cNvPr id="9" name="Text 7"/>
          <p:cNvSpPr/>
          <p:nvPr/>
        </p:nvSpPr>
        <p:spPr>
          <a:xfrm>
            <a:off x="3354772" y="1368028"/>
            <a:ext cx="342900" cy="208312"/>
          </a:xfrm>
          <a:prstGeom prst="rect">
            <a:avLst/>
          </a:prstGeom>
          <a:noFill/>
          <a:ln/>
        </p:spPr>
        <p:txBody>
          <a:bodyPr wrap="none" lIns="0" tIns="0" rIns="0" bIns="0" rtlCol="0" anchor="t"/>
          <a:lstStyle/>
          <a:p>
            <a:pPr algn="r" indent="0" marL="0">
              <a:lnSpc>
                <a:spcPts val="1519"/>
              </a:lnSpc>
              <a:buNone/>
            </a:pPr>
            <a:r>
              <a:rPr lang="en-US" sz="1013" spc="41" kern="0" dirty="0">
                <a:solidFill>
                  <a:srgbClr val="D4A017"/>
                </a:solidFill>
                <a:latin typeface="Liberation Sans Narrow" pitchFamily="34" charset="0"/>
                <a:ea typeface="Liberation Sans Narrow" pitchFamily="34" charset="-122"/>
                <a:cs typeface="Liberation Sans Narrow" pitchFamily="34" charset="-120"/>
              </a:rPr>
              <a:t>01</a:t>
            </a:r>
            <a:endParaRPr lang="en-US" sz="1013" dirty="0"/>
          </a:p>
        </p:txBody>
      </p:sp>
      <p:sp>
        <p:nvSpPr>
          <p:cNvPr id="10" name="Text 8"/>
          <p:cNvSpPr/>
          <p:nvPr/>
        </p:nvSpPr>
        <p:spPr>
          <a:xfrm>
            <a:off x="774429" y="1314450"/>
            <a:ext cx="2580343" cy="154734"/>
          </a:xfrm>
          <a:prstGeom prst="rect">
            <a:avLst/>
          </a:prstGeom>
          <a:noFill/>
          <a:ln/>
        </p:spPr>
        <p:txBody>
          <a:bodyPr wrap="none" lIns="0" tIns="0" rIns="0" bIns="0" rtlCol="0" anchor="t">
            <a:normAutofit/>
          </a:bodyPr>
          <a:lstStyle/>
          <a:p>
            <a:pPr algn="r" indent="0" marL="0">
              <a:lnSpc>
                <a:spcPts val="1434"/>
              </a:lnSpc>
              <a:buNone/>
            </a:pPr>
            <a:r>
              <a:rPr lang="en-US" sz="956" dirty="0">
                <a:solidFill>
                  <a:srgbClr val="F4F1EA"/>
                </a:solidFill>
                <a:latin typeface="Carlito" pitchFamily="34" charset="0"/>
                <a:ea typeface="Carlito" pitchFamily="34" charset="-122"/>
                <a:cs typeface="Carlito" pitchFamily="34" charset="-120"/>
              </a:rPr>
              <a:t>نبني</a:t>
            </a:r>
            <a:endParaRPr lang="en-US" sz="956" dirty="0"/>
          </a:p>
        </p:txBody>
      </p:sp>
      <p:sp>
        <p:nvSpPr>
          <p:cNvPr id="11" name="Text 9"/>
          <p:cNvSpPr/>
          <p:nvPr/>
        </p:nvSpPr>
        <p:spPr>
          <a:xfrm>
            <a:off x="1530660" y="1496616"/>
            <a:ext cx="1824112" cy="117872"/>
          </a:xfrm>
          <a:prstGeom prst="rect">
            <a:avLst/>
          </a:prstGeom>
          <a:noFill/>
          <a:ln/>
        </p:spPr>
        <p:txBody>
          <a:bodyPr wrap="square" lIns="0" tIns="0" rIns="0" bIns="0" rtlCol="0" anchor="t"/>
          <a:lstStyle/>
          <a:p>
            <a:pPr algn="r" indent="0" marL="0">
              <a:lnSpc>
                <a:spcPts val="928"/>
              </a:lnSpc>
              <a:buNone/>
            </a:pPr>
            <a:r>
              <a:rPr lang="en-US" sz="800" spc="87" kern="0" dirty="0">
                <a:solidFill>
                  <a:srgbClr val="F4F1EA">
                    <a:alpha val="55000"/>
                  </a:srgbClr>
                </a:solidFill>
                <a:latin typeface="Carlito" pitchFamily="34" charset="0"/>
                <a:ea typeface="Carlito" pitchFamily="34" charset="-122"/>
                <a:cs typeface="Carlito" pitchFamily="34" charset="-120"/>
              </a:rPr>
              <a:t>BUILD — ENGINEERED PRODUCTS</a:t>
            </a:r>
            <a:endParaRPr lang="en-US" sz="800" dirty="0"/>
          </a:p>
        </p:txBody>
      </p:sp>
      <p:sp>
        <p:nvSpPr>
          <p:cNvPr id="12" name="Shape 10"/>
          <p:cNvSpPr/>
          <p:nvPr/>
        </p:nvSpPr>
        <p:spPr>
          <a:xfrm>
            <a:off x="400162" y="2225278"/>
            <a:ext cx="3297510" cy="0"/>
          </a:xfrm>
          <a:prstGeom prst="line">
            <a:avLst/>
          </a:prstGeom>
          <a:noFill/>
          <a:ln w="7144">
            <a:solidFill>
              <a:srgbClr val="F4F1EA"/>
            </a:solidFill>
            <a:prstDash val="solid"/>
          </a:ln>
        </p:spPr>
      </p:sp>
      <p:sp>
        <p:nvSpPr>
          <p:cNvPr id="13" name="Text 11"/>
          <p:cNvSpPr/>
          <p:nvPr/>
        </p:nvSpPr>
        <p:spPr>
          <a:xfrm>
            <a:off x="3354772" y="1875234"/>
            <a:ext cx="342900" cy="208312"/>
          </a:xfrm>
          <a:prstGeom prst="rect">
            <a:avLst/>
          </a:prstGeom>
          <a:noFill/>
          <a:ln/>
        </p:spPr>
        <p:txBody>
          <a:bodyPr wrap="none" lIns="0" tIns="0" rIns="0" bIns="0" rtlCol="0" anchor="t"/>
          <a:lstStyle/>
          <a:p>
            <a:pPr algn="r" indent="0" marL="0">
              <a:lnSpc>
                <a:spcPts val="1519"/>
              </a:lnSpc>
              <a:buNone/>
            </a:pPr>
            <a:r>
              <a:rPr lang="en-US" sz="1013" spc="41" kern="0" dirty="0">
                <a:solidFill>
                  <a:srgbClr val="D4A017"/>
                </a:solidFill>
                <a:latin typeface="Liberation Sans Narrow" pitchFamily="34" charset="0"/>
                <a:ea typeface="Liberation Sans Narrow" pitchFamily="34" charset="-122"/>
                <a:cs typeface="Liberation Sans Narrow" pitchFamily="34" charset="-120"/>
              </a:rPr>
              <a:t>02</a:t>
            </a:r>
            <a:endParaRPr lang="en-US" sz="1013" dirty="0"/>
          </a:p>
        </p:txBody>
      </p:sp>
      <p:sp>
        <p:nvSpPr>
          <p:cNvPr id="14" name="Text 12"/>
          <p:cNvSpPr/>
          <p:nvPr/>
        </p:nvSpPr>
        <p:spPr>
          <a:xfrm>
            <a:off x="1823132" y="1821656"/>
            <a:ext cx="1531640" cy="154734"/>
          </a:xfrm>
          <a:prstGeom prst="rect">
            <a:avLst/>
          </a:prstGeom>
          <a:noFill/>
          <a:ln/>
        </p:spPr>
        <p:txBody>
          <a:bodyPr wrap="none" lIns="0" tIns="0" rIns="0" bIns="0" rtlCol="0" anchor="t">
            <a:normAutofit/>
          </a:bodyPr>
          <a:lstStyle/>
          <a:p>
            <a:pPr algn="r" indent="0" marL="0">
              <a:lnSpc>
                <a:spcPts val="1434"/>
              </a:lnSpc>
              <a:buNone/>
            </a:pPr>
            <a:r>
              <a:rPr lang="en-US" sz="956" dirty="0">
                <a:solidFill>
                  <a:srgbClr val="F4F1EA"/>
                </a:solidFill>
                <a:latin typeface="Carlito" pitchFamily="34" charset="0"/>
                <a:ea typeface="Carlito" pitchFamily="34" charset="-122"/>
                <a:cs typeface="Carlito" pitchFamily="34" charset="-120"/>
              </a:rPr>
              <a:t>نصنع الهوية</a:t>
            </a:r>
            <a:endParaRPr lang="en-US" sz="956" dirty="0"/>
          </a:p>
        </p:txBody>
      </p:sp>
      <p:sp>
        <p:nvSpPr>
          <p:cNvPr id="15" name="Text 13"/>
          <p:cNvSpPr/>
          <p:nvPr/>
        </p:nvSpPr>
        <p:spPr>
          <a:xfrm>
            <a:off x="1775718" y="2003822"/>
            <a:ext cx="1579054" cy="117872"/>
          </a:xfrm>
          <a:prstGeom prst="rect">
            <a:avLst/>
          </a:prstGeom>
          <a:noFill/>
          <a:ln/>
        </p:spPr>
        <p:txBody>
          <a:bodyPr wrap="none" lIns="0" tIns="0" rIns="0" bIns="0" rtlCol="0" anchor="t"/>
          <a:lstStyle/>
          <a:p>
            <a:pPr algn="r" indent="0" marL="0">
              <a:lnSpc>
                <a:spcPts val="928"/>
              </a:lnSpc>
              <a:buNone/>
            </a:pPr>
            <a:r>
              <a:rPr lang="en-US" sz="800" spc="87" kern="0" dirty="0">
                <a:solidFill>
                  <a:srgbClr val="F4F1EA">
                    <a:alpha val="55000"/>
                  </a:srgbClr>
                </a:solidFill>
                <a:latin typeface="Carlito" pitchFamily="34" charset="0"/>
                <a:ea typeface="Carlito" pitchFamily="34" charset="-122"/>
                <a:cs typeface="Carlito" pitchFamily="34" charset="-120"/>
              </a:rPr>
              <a:t>BRAND — VISUAL IDENTITY</a:t>
            </a:r>
            <a:endParaRPr lang="en-US" sz="800" dirty="0"/>
          </a:p>
        </p:txBody>
      </p:sp>
      <p:sp>
        <p:nvSpPr>
          <p:cNvPr id="16" name="Shape 14"/>
          <p:cNvSpPr/>
          <p:nvPr/>
        </p:nvSpPr>
        <p:spPr>
          <a:xfrm>
            <a:off x="400162" y="2732484"/>
            <a:ext cx="3297510" cy="0"/>
          </a:xfrm>
          <a:prstGeom prst="line">
            <a:avLst/>
          </a:prstGeom>
          <a:noFill/>
          <a:ln w="7144">
            <a:solidFill>
              <a:srgbClr val="F4F1EA"/>
            </a:solidFill>
            <a:prstDash val="solid"/>
          </a:ln>
        </p:spPr>
      </p:sp>
      <p:sp>
        <p:nvSpPr>
          <p:cNvPr id="17" name="Text 15"/>
          <p:cNvSpPr/>
          <p:nvPr/>
        </p:nvSpPr>
        <p:spPr>
          <a:xfrm>
            <a:off x="3354772" y="2382441"/>
            <a:ext cx="342900" cy="208312"/>
          </a:xfrm>
          <a:prstGeom prst="rect">
            <a:avLst/>
          </a:prstGeom>
          <a:noFill/>
          <a:ln/>
        </p:spPr>
        <p:txBody>
          <a:bodyPr wrap="none" lIns="0" tIns="0" rIns="0" bIns="0" rtlCol="0" anchor="t"/>
          <a:lstStyle/>
          <a:p>
            <a:pPr algn="r" indent="0" marL="0">
              <a:lnSpc>
                <a:spcPts val="1519"/>
              </a:lnSpc>
              <a:buNone/>
            </a:pPr>
            <a:r>
              <a:rPr lang="en-US" sz="1013" spc="41" kern="0" dirty="0">
                <a:solidFill>
                  <a:srgbClr val="D4A017"/>
                </a:solidFill>
                <a:latin typeface="Liberation Sans Narrow" pitchFamily="34" charset="0"/>
                <a:ea typeface="Liberation Sans Narrow" pitchFamily="34" charset="-122"/>
                <a:cs typeface="Liberation Sans Narrow" pitchFamily="34" charset="-120"/>
              </a:rPr>
              <a:t>03</a:t>
            </a:r>
            <a:endParaRPr lang="en-US" sz="1013" dirty="0"/>
          </a:p>
        </p:txBody>
      </p:sp>
      <p:sp>
        <p:nvSpPr>
          <p:cNvPr id="18" name="Text 16"/>
          <p:cNvSpPr/>
          <p:nvPr/>
        </p:nvSpPr>
        <p:spPr>
          <a:xfrm>
            <a:off x="1408814" y="2328863"/>
            <a:ext cx="1945957" cy="154734"/>
          </a:xfrm>
          <a:prstGeom prst="rect">
            <a:avLst/>
          </a:prstGeom>
          <a:noFill/>
          <a:ln/>
        </p:spPr>
        <p:txBody>
          <a:bodyPr wrap="none" lIns="0" tIns="0" rIns="0" bIns="0" rtlCol="0" anchor="t">
            <a:normAutofit/>
          </a:bodyPr>
          <a:lstStyle/>
          <a:p>
            <a:pPr algn="r" indent="0" marL="0">
              <a:lnSpc>
                <a:spcPts val="1434"/>
              </a:lnSpc>
              <a:buNone/>
            </a:pPr>
            <a:r>
              <a:rPr lang="en-US" sz="956" dirty="0">
                <a:solidFill>
                  <a:srgbClr val="F4F1EA"/>
                </a:solidFill>
                <a:latin typeface="Carlito" pitchFamily="34" charset="0"/>
                <a:ea typeface="Carlito" pitchFamily="34" charset="-122"/>
                <a:cs typeface="Carlito" pitchFamily="34" charset="-120"/>
              </a:rPr>
              <a:t>نُسوّق</a:t>
            </a:r>
            <a:endParaRPr lang="en-US" sz="956" dirty="0"/>
          </a:p>
        </p:txBody>
      </p:sp>
      <p:sp>
        <p:nvSpPr>
          <p:cNvPr id="19" name="Text 17"/>
          <p:cNvSpPr/>
          <p:nvPr/>
        </p:nvSpPr>
        <p:spPr>
          <a:xfrm>
            <a:off x="1660409" y="2511028"/>
            <a:ext cx="1694363" cy="117872"/>
          </a:xfrm>
          <a:prstGeom prst="rect">
            <a:avLst/>
          </a:prstGeom>
          <a:noFill/>
          <a:ln/>
        </p:spPr>
        <p:txBody>
          <a:bodyPr wrap="square" lIns="0" tIns="0" rIns="0" bIns="0" rtlCol="0" anchor="t"/>
          <a:lstStyle/>
          <a:p>
            <a:pPr algn="r" indent="0" marL="0">
              <a:lnSpc>
                <a:spcPts val="928"/>
              </a:lnSpc>
              <a:buNone/>
            </a:pPr>
            <a:r>
              <a:rPr lang="en-US" sz="619" spc="87" kern="0" dirty="0">
                <a:solidFill>
                  <a:srgbClr val="F4F1EA">
                    <a:alpha val="55000"/>
                  </a:srgbClr>
                </a:solidFill>
                <a:latin typeface="Carlito" pitchFamily="34" charset="0"/>
                <a:ea typeface="Carlito" pitchFamily="34" charset="-122"/>
                <a:cs typeface="Carlito" pitchFamily="34" charset="-120"/>
              </a:rPr>
              <a:t>MARKET — DIGITAL MARKETING</a:t>
            </a:r>
            <a:endParaRPr lang="en-US" sz="619" dirty="0"/>
          </a:p>
        </p:txBody>
      </p:sp>
      <p:sp>
        <p:nvSpPr>
          <p:cNvPr id="20" name="Text 18"/>
          <p:cNvSpPr/>
          <p:nvPr/>
        </p:nvSpPr>
        <p:spPr>
          <a:xfrm>
            <a:off x="3354772" y="2889647"/>
            <a:ext cx="342900" cy="208312"/>
          </a:xfrm>
          <a:prstGeom prst="rect">
            <a:avLst/>
          </a:prstGeom>
          <a:noFill/>
          <a:ln/>
        </p:spPr>
        <p:txBody>
          <a:bodyPr wrap="none" lIns="0" tIns="0" rIns="0" bIns="0" rtlCol="0" anchor="t"/>
          <a:lstStyle/>
          <a:p>
            <a:pPr algn="r" indent="0" marL="0">
              <a:lnSpc>
                <a:spcPts val="1519"/>
              </a:lnSpc>
              <a:buNone/>
            </a:pPr>
            <a:r>
              <a:rPr lang="en-US" sz="1013" spc="41" kern="0" dirty="0">
                <a:solidFill>
                  <a:srgbClr val="D4A017"/>
                </a:solidFill>
                <a:latin typeface="Liberation Sans Narrow" pitchFamily="34" charset="0"/>
                <a:ea typeface="Liberation Sans Narrow" pitchFamily="34" charset="-122"/>
                <a:cs typeface="Liberation Sans Narrow" pitchFamily="34" charset="-120"/>
              </a:rPr>
              <a:t>04</a:t>
            </a:r>
            <a:endParaRPr lang="en-US" sz="1013" dirty="0"/>
          </a:p>
        </p:txBody>
      </p:sp>
      <p:sp>
        <p:nvSpPr>
          <p:cNvPr id="21" name="Text 19"/>
          <p:cNvSpPr/>
          <p:nvPr/>
        </p:nvSpPr>
        <p:spPr>
          <a:xfrm>
            <a:off x="1683134" y="2836069"/>
            <a:ext cx="1671638" cy="154734"/>
          </a:xfrm>
          <a:prstGeom prst="rect">
            <a:avLst/>
          </a:prstGeom>
          <a:noFill/>
          <a:ln/>
        </p:spPr>
        <p:txBody>
          <a:bodyPr wrap="none" lIns="0" tIns="0" rIns="0" bIns="0" rtlCol="0" anchor="t">
            <a:normAutofit/>
          </a:bodyPr>
          <a:lstStyle/>
          <a:p>
            <a:pPr algn="r" indent="0" marL="0">
              <a:lnSpc>
                <a:spcPts val="1434"/>
              </a:lnSpc>
              <a:buNone/>
            </a:pPr>
            <a:r>
              <a:rPr lang="en-US" sz="956" dirty="0">
                <a:solidFill>
                  <a:srgbClr val="F4F1EA"/>
                </a:solidFill>
                <a:latin typeface="Carlito" pitchFamily="34" charset="0"/>
                <a:ea typeface="Carlito" pitchFamily="34" charset="-122"/>
                <a:cs typeface="Carlito" pitchFamily="34" charset="-120"/>
              </a:rPr>
              <a:t>نُنمّي</a:t>
            </a:r>
            <a:endParaRPr lang="en-US" sz="956" dirty="0"/>
          </a:p>
        </p:txBody>
      </p:sp>
      <p:sp>
        <p:nvSpPr>
          <p:cNvPr id="22" name="Text 20"/>
          <p:cNvSpPr/>
          <p:nvPr/>
        </p:nvSpPr>
        <p:spPr>
          <a:xfrm>
            <a:off x="1776797" y="3018234"/>
            <a:ext cx="1577975" cy="164592"/>
          </a:xfrm>
          <a:prstGeom prst="rect">
            <a:avLst/>
          </a:prstGeom>
          <a:noFill/>
          <a:ln/>
        </p:spPr>
        <p:txBody>
          <a:bodyPr wrap="none" lIns="0" tIns="0" rIns="0" bIns="0" rtlCol="0" anchor="t"/>
          <a:lstStyle/>
          <a:p>
            <a:pPr algn="r" indent="0" marL="0">
              <a:lnSpc>
                <a:spcPts val="928"/>
              </a:lnSpc>
              <a:buNone/>
            </a:pPr>
            <a:r>
              <a:rPr lang="en-US" sz="800" spc="87" kern="0" dirty="0">
                <a:solidFill>
                  <a:srgbClr val="F4F1EA">
                    <a:alpha val="55000"/>
                  </a:srgbClr>
                </a:solidFill>
                <a:latin typeface="Carlito" pitchFamily="34" charset="0"/>
                <a:ea typeface="Carlito" pitchFamily="34" charset="-122"/>
                <a:cs typeface="Carlito" pitchFamily="34" charset="-120"/>
              </a:rPr>
              <a:t>GROW — SCALE &amp; SUSTAIN</a:t>
            </a:r>
            <a:endParaRPr lang="en-US" sz="800" dirty="0"/>
          </a:p>
        </p:txBody>
      </p:sp>
      <p:sp>
        <p:nvSpPr>
          <p:cNvPr id="23" name="Text 21"/>
          <p:cNvSpPr/>
          <p:nvPr/>
        </p:nvSpPr>
        <p:spPr>
          <a:xfrm>
            <a:off x="3354772" y="3407569"/>
            <a:ext cx="342900" cy="21431"/>
          </a:xfrm>
          <a:prstGeom prst="rect">
            <a:avLst/>
          </a:prstGeom>
          <a:solidFill>
            <a:srgbClr val="D4A017"/>
          </a:solidFill>
          <a:ln/>
        </p:spPr>
        <p:txBody>
          <a:bodyPr wrap="square" rtlCol="0" anchor="ctr"/>
          <a:lstStyle/>
          <a:p>
            <a:pPr indent="0" marL="0">
              <a:buNone/>
            </a:pPr>
            <a:endParaRPr lang="en-US" dirty="0"/>
          </a:p>
        </p:txBody>
      </p:sp>
      <p:sp>
        <p:nvSpPr>
          <p:cNvPr id="24" name="Text 22"/>
          <p:cNvSpPr/>
          <p:nvPr/>
        </p:nvSpPr>
        <p:spPr>
          <a:xfrm>
            <a:off x="8114206" y="187223"/>
            <a:ext cx="652604" cy="243488"/>
          </a:xfrm>
          <a:prstGeom prst="roundRect">
            <a:avLst>
              <a:gd name="adj" fmla="val 3907985"/>
            </a:avLst>
          </a:prstGeom>
          <a:noFill/>
          <a:ln w="7144">
            <a:solidFill>
              <a:srgbClr val="0A2540"/>
            </a:solidFill>
            <a:prstDash val="solid"/>
          </a:ln>
        </p:spPr>
        <p:txBody>
          <a:bodyPr wrap="square" rtlCol="0" anchor="ctr"/>
          <a:lstStyle/>
          <a:p>
            <a:pPr indent="0" marL="0">
              <a:buNone/>
            </a:pPr>
            <a:endParaRPr lang="en-US" dirty="0"/>
          </a:p>
        </p:txBody>
      </p:sp>
      <p:sp>
        <p:nvSpPr>
          <p:cNvPr id="25" name="Text 23"/>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0A2540"/>
                </a:solidFill>
                <a:latin typeface="Carlito" pitchFamily="34" charset="0"/>
                <a:ea typeface="Carlito" pitchFamily="34" charset="-122"/>
                <a:cs typeface="Carlito" pitchFamily="34" charset="-120"/>
              </a:rPr>
              <a:t>← HOME</a:t>
            </a:r>
            <a:endParaRPr lang="en-US" sz="800" dirty="0"/>
          </a:p>
        </p:txBody>
      </p:sp>
      <p:sp>
        <p:nvSpPr>
          <p:cNvPr id="26" name="Text 24"/>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0A2540">
                    <a:alpha val="65000"/>
                  </a:srgbClr>
                </a:solidFill>
                <a:latin typeface="Liberation Sans Narrow" pitchFamily="34" charset="0"/>
                <a:ea typeface="Liberation Sans Narrow" pitchFamily="34" charset="-122"/>
                <a:cs typeface="Liberation Sans Narrow" pitchFamily="34" charset="-120"/>
              </a:rPr>
              <a:t>06 / 24</a:t>
            </a:r>
            <a:endParaRPr lang="en-US" sz="800" dirty="0"/>
          </a:p>
        </p:txBody>
      </p:sp>
      <p:sp>
        <p:nvSpPr>
          <p:cNvPr id="27" name="Text 25"/>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0A2540"/>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7682875" y="728663"/>
            <a:ext cx="1061075" cy="128016"/>
          </a:xfrm>
          <a:prstGeom prst="rect">
            <a:avLst/>
          </a:prstGeom>
          <a:noFill/>
          <a:ln/>
        </p:spPr>
        <p:txBody>
          <a:bodyPr wrap="none" lIns="0" tIns="0" rIns="0" bIns="0" rtlCol="0" anchor="t"/>
          <a:lstStyle/>
          <a:p>
            <a:pPr algn="r" indent="0" marL="0">
              <a:lnSpc>
                <a:spcPts val="1013"/>
              </a:lnSpc>
              <a:buNone/>
            </a:pPr>
            <a:r>
              <a:rPr lang="en-US" sz="800" spc="162" kern="0" dirty="0">
                <a:solidFill>
                  <a:srgbClr val="D4A017"/>
                </a:solidFill>
                <a:latin typeface="Carlito" pitchFamily="34" charset="0"/>
                <a:ea typeface="Carlito" pitchFamily="34" charset="-122"/>
                <a:cs typeface="Carlito" pitchFamily="34" charset="-120"/>
              </a:rPr>
              <a:t>VALUES · القيم</a:t>
            </a:r>
            <a:endParaRPr lang="en-US" sz="800" dirty="0"/>
          </a:p>
        </p:txBody>
      </p:sp>
      <p:sp>
        <p:nvSpPr>
          <p:cNvPr id="3" name="Text 1"/>
          <p:cNvSpPr/>
          <p:nvPr/>
        </p:nvSpPr>
        <p:spPr>
          <a:xfrm>
            <a:off x="5352471" y="942975"/>
            <a:ext cx="3391479" cy="379762"/>
          </a:xfrm>
          <a:prstGeom prst="rect">
            <a:avLst/>
          </a:prstGeom>
          <a:noFill/>
          <a:ln/>
        </p:spPr>
        <p:txBody>
          <a:bodyPr wrap="none" lIns="0" tIns="0" rIns="0" bIns="0" rtlCol="0" anchor="t">
            <a:normAutofit/>
          </a:bodyPr>
          <a:lstStyle/>
          <a:p>
            <a:pPr algn="r" indent="0" marL="0">
              <a:lnSpc>
                <a:spcPts val="2869"/>
              </a:lnSpc>
              <a:buNone/>
            </a:pPr>
            <a:r>
              <a:rPr lang="en-US" sz="1913" b="1" dirty="0">
                <a:solidFill>
                  <a:srgbClr val="0A2540"/>
                </a:solidFill>
                <a:latin typeface="Carlito" pitchFamily="34" charset="0"/>
                <a:ea typeface="Carlito" pitchFamily="34" charset="-122"/>
                <a:cs typeface="Carlito" pitchFamily="34" charset="-120"/>
              </a:rPr>
              <a:t>القيم التي تُوجّه كل قرار</a:t>
            </a:r>
            <a:endParaRPr lang="en-US" sz="1913" dirty="0"/>
          </a:p>
        </p:txBody>
      </p:sp>
      <p:sp>
        <p:nvSpPr>
          <p:cNvPr id="4" name="Text 2"/>
          <p:cNvSpPr/>
          <p:nvPr/>
        </p:nvSpPr>
        <p:spPr>
          <a:xfrm>
            <a:off x="5513970" y="1350169"/>
            <a:ext cx="3229980" cy="164592"/>
          </a:xfrm>
          <a:prstGeom prst="rect">
            <a:avLst/>
          </a:prstGeom>
          <a:noFill/>
          <a:ln/>
        </p:spPr>
        <p:txBody>
          <a:bodyPr wrap="square" lIns="0" tIns="0" rIns="0" bIns="0" rtlCol="0" anchor="t"/>
          <a:lstStyle/>
          <a:p>
            <a:pPr algn="r" indent="0" marL="0">
              <a:lnSpc>
                <a:spcPts val="1181"/>
              </a:lnSpc>
              <a:buNone/>
            </a:pPr>
            <a:r>
              <a:rPr lang="en-US" sz="788" dirty="0">
                <a:solidFill>
                  <a:srgbClr val="5B6675"/>
                </a:solidFill>
                <a:latin typeface="Carlito" pitchFamily="34" charset="0"/>
                <a:ea typeface="Carlito" pitchFamily="34" charset="-122"/>
                <a:cs typeface="Carlito" pitchFamily="34" charset="-120"/>
              </a:rPr>
              <a:t>Four principles guiding every line of code, every design, every campaign.</a:t>
            </a:r>
            <a:endParaRPr lang="en-US" sz="788" dirty="0"/>
          </a:p>
        </p:txBody>
      </p:sp>
      <p:sp>
        <p:nvSpPr>
          <p:cNvPr id="5" name="Text 3"/>
          <p:cNvSpPr/>
          <p:nvPr/>
        </p:nvSpPr>
        <p:spPr>
          <a:xfrm>
            <a:off x="4639866" y="1689497"/>
            <a:ext cx="4100513" cy="1635919"/>
          </a:xfrm>
          <a:prstGeom prst="roundRect">
            <a:avLst>
              <a:gd name="adj" fmla="val 10480"/>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6" name="Text 4"/>
          <p:cNvSpPr/>
          <p:nvPr/>
        </p:nvSpPr>
        <p:spPr>
          <a:xfrm>
            <a:off x="4812064" y="1864519"/>
            <a:ext cx="168390" cy="164592"/>
          </a:xfrm>
          <a:prstGeom prst="rect">
            <a:avLst/>
          </a:prstGeom>
          <a:noFill/>
          <a:ln/>
        </p:spPr>
        <p:txBody>
          <a:bodyPr wrap="none" lIns="0" tIns="0" rIns="0" bIns="0" rtlCol="0" anchor="t"/>
          <a:lstStyle/>
          <a:p>
            <a:pPr algn="r" indent="0" marL="0">
              <a:lnSpc>
                <a:spcPts val="1097"/>
              </a:lnSpc>
              <a:buNone/>
            </a:pPr>
            <a:r>
              <a:rPr lang="en-US" sz="731" spc="88" kern="0" dirty="0">
                <a:solidFill>
                  <a:srgbClr val="D4A017"/>
                </a:solidFill>
                <a:latin typeface="Liberation Sans Narrow" pitchFamily="34" charset="0"/>
                <a:ea typeface="Liberation Sans Narrow" pitchFamily="34" charset="-122"/>
                <a:cs typeface="Liberation Sans Narrow" pitchFamily="34" charset="-120"/>
              </a:rPr>
              <a:t>01</a:t>
            </a:r>
            <a:endParaRPr lang="en-US" sz="731" dirty="0"/>
          </a:p>
        </p:txBody>
      </p:sp>
      <p:sp>
        <p:nvSpPr>
          <p:cNvPr id="7" name="Text 5"/>
          <p:cNvSpPr/>
          <p:nvPr/>
        </p:nvSpPr>
        <p:spPr>
          <a:xfrm>
            <a:off x="8265319" y="1864519"/>
            <a:ext cx="285750" cy="285750"/>
          </a:xfrm>
          <a:prstGeom prst="rect">
            <a:avLst/>
          </a:prstGeom>
          <a:noFill/>
          <a:ln/>
        </p:spPr>
        <p:txBody>
          <a:bodyPr wrap="none" lIns="0" tIns="0" rIns="0" bIns="0" rtlCol="0" anchor="ctr"/>
          <a:lstStyle/>
          <a:p>
            <a:pPr algn="ctr" indent="0" marL="0">
              <a:buNone/>
            </a:pPr>
            <a:r>
              <a:rPr lang="en-US" sz="2813" dirty="0">
                <a:solidFill>
                  <a:srgbClr val="D4A017"/>
                </a:solidFill>
                <a:latin typeface="Segoe UI Symbol" pitchFamily="34" charset="0"/>
                <a:ea typeface="Segoe UI Symbol" pitchFamily="34" charset="-122"/>
                <a:cs typeface="Segoe UI Symbol" pitchFamily="34" charset="-120"/>
              </a:rPr>
              <a:t>⚒</a:t>
            </a:r>
            <a:endParaRPr lang="en-US" sz="2813" dirty="0"/>
          </a:p>
        </p:txBody>
      </p:sp>
      <p:sp>
        <p:nvSpPr>
          <p:cNvPr id="8" name="Text 6"/>
          <p:cNvSpPr/>
          <p:nvPr/>
        </p:nvSpPr>
        <p:spPr>
          <a:xfrm>
            <a:off x="4829175" y="2250281"/>
            <a:ext cx="3721894" cy="226171"/>
          </a:xfrm>
          <a:prstGeom prst="rect">
            <a:avLst/>
          </a:prstGeom>
          <a:noFill/>
          <a:ln/>
        </p:spPr>
        <p:txBody>
          <a:bodyPr wrap="none" lIns="0" tIns="0" rIns="0" bIns="0" rtlCol="0" anchor="t">
            <a:normAutofit/>
          </a:bodyPr>
          <a:lstStyle/>
          <a:p>
            <a:pPr algn="r" indent="0" marL="0">
              <a:lnSpc>
                <a:spcPts val="1772"/>
              </a:lnSpc>
              <a:buNone/>
            </a:pPr>
            <a:r>
              <a:rPr lang="en-US" sz="1181" dirty="0">
                <a:solidFill>
                  <a:srgbClr val="0A2540"/>
                </a:solidFill>
                <a:latin typeface="Carlito" pitchFamily="34" charset="0"/>
                <a:ea typeface="Carlito" pitchFamily="34" charset="-122"/>
                <a:cs typeface="Carlito" pitchFamily="34" charset="-120"/>
              </a:rPr>
              <a:t>هندسة منظمة</a:t>
            </a:r>
            <a:endParaRPr lang="en-US" sz="1181" dirty="0"/>
          </a:p>
        </p:txBody>
      </p:sp>
      <p:sp>
        <p:nvSpPr>
          <p:cNvPr id="9" name="Text 7"/>
          <p:cNvSpPr/>
          <p:nvPr/>
        </p:nvSpPr>
        <p:spPr>
          <a:xfrm>
            <a:off x="4829175" y="2503884"/>
            <a:ext cx="3721894" cy="164592"/>
          </a:xfrm>
          <a:prstGeom prst="rect">
            <a:avLst/>
          </a:prstGeom>
          <a:noFill/>
          <a:ln/>
        </p:spPr>
        <p:txBody>
          <a:bodyPr wrap="none" lIns="0" tIns="0" rIns="0" bIns="0" rtlCol="0" anchor="t"/>
          <a:lstStyle/>
          <a:p>
            <a:pPr algn="r" indent="0" marL="0">
              <a:lnSpc>
                <a:spcPts val="928"/>
              </a:lnSpc>
              <a:buNone/>
            </a:pPr>
            <a:r>
              <a:rPr lang="en-US" sz="800" spc="99" kern="0" dirty="0">
                <a:solidFill>
                  <a:srgbClr val="5B6675"/>
                </a:solidFill>
                <a:latin typeface="Carlito" pitchFamily="34" charset="0"/>
                <a:ea typeface="Carlito" pitchFamily="34" charset="-122"/>
                <a:cs typeface="Carlito" pitchFamily="34" charset="-120"/>
              </a:rPr>
              <a:t>DISCIPLINED ENGINEERING</a:t>
            </a:r>
            <a:endParaRPr lang="en-US" sz="800" dirty="0"/>
          </a:p>
        </p:txBody>
      </p:sp>
      <p:sp>
        <p:nvSpPr>
          <p:cNvPr id="10" name="Text 8"/>
          <p:cNvSpPr/>
          <p:nvPr/>
        </p:nvSpPr>
        <p:spPr>
          <a:xfrm>
            <a:off x="4829175" y="2721769"/>
            <a:ext cx="3721894" cy="192024"/>
          </a:xfrm>
          <a:prstGeom prst="rect">
            <a:avLst/>
          </a:prstGeom>
          <a:noFill/>
          <a:ln/>
        </p:spPr>
        <p:txBody>
          <a:bodyPr wrap="square" lIns="0" tIns="0" rIns="0" bIns="0" rtlCol="0" anchor="t"/>
          <a:lstStyle/>
          <a:p>
            <a:pPr algn="r" indent="0" marL="0">
              <a:lnSpc>
                <a:spcPts val="1280"/>
              </a:lnSpc>
              <a:buNone/>
            </a:pPr>
            <a:r>
              <a:rPr lang="en-US" sz="800" dirty="0">
                <a:solidFill>
                  <a:srgbClr val="2A3340"/>
                </a:solidFill>
                <a:latin typeface="Carlito" pitchFamily="34" charset="0"/>
                <a:ea typeface="Carlito" pitchFamily="34" charset="-122"/>
                <a:cs typeface="Carlito" pitchFamily="34" charset="-120"/>
              </a:rPr>
              <a:t>كود نظيف، بنية واضحة، وقرارات تقنية موثّقة، لا حلول سريعة تُتعّب لاحقاً.</a:t>
            </a:r>
            <a:endParaRPr lang="en-US" sz="800" dirty="0"/>
          </a:p>
        </p:txBody>
      </p:sp>
      <p:sp>
        <p:nvSpPr>
          <p:cNvPr id="11" name="Text 9"/>
          <p:cNvSpPr/>
          <p:nvPr/>
        </p:nvSpPr>
        <p:spPr>
          <a:xfrm>
            <a:off x="403622" y="1689497"/>
            <a:ext cx="4100513" cy="1635919"/>
          </a:xfrm>
          <a:prstGeom prst="roundRect">
            <a:avLst>
              <a:gd name="adj" fmla="val 10480"/>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12" name="Text 10"/>
          <p:cNvSpPr/>
          <p:nvPr/>
        </p:nvSpPr>
        <p:spPr>
          <a:xfrm>
            <a:off x="575821" y="1864519"/>
            <a:ext cx="168390" cy="164592"/>
          </a:xfrm>
          <a:prstGeom prst="rect">
            <a:avLst/>
          </a:prstGeom>
          <a:noFill/>
          <a:ln/>
        </p:spPr>
        <p:txBody>
          <a:bodyPr wrap="none" lIns="0" tIns="0" rIns="0" bIns="0" rtlCol="0" anchor="t"/>
          <a:lstStyle/>
          <a:p>
            <a:pPr algn="r" indent="0" marL="0">
              <a:lnSpc>
                <a:spcPts val="1097"/>
              </a:lnSpc>
              <a:buNone/>
            </a:pPr>
            <a:r>
              <a:rPr lang="en-US" sz="731" spc="88" kern="0" dirty="0">
                <a:solidFill>
                  <a:srgbClr val="D4A017"/>
                </a:solidFill>
                <a:latin typeface="Liberation Sans Narrow" pitchFamily="34" charset="0"/>
                <a:ea typeface="Liberation Sans Narrow" pitchFamily="34" charset="-122"/>
                <a:cs typeface="Liberation Sans Narrow" pitchFamily="34" charset="-120"/>
              </a:rPr>
              <a:t>02</a:t>
            </a:r>
            <a:endParaRPr lang="en-US" sz="731" dirty="0"/>
          </a:p>
        </p:txBody>
      </p:sp>
      <p:sp>
        <p:nvSpPr>
          <p:cNvPr id="13" name="Text 11"/>
          <p:cNvSpPr/>
          <p:nvPr/>
        </p:nvSpPr>
        <p:spPr>
          <a:xfrm>
            <a:off x="4029075" y="1864519"/>
            <a:ext cx="285750" cy="285750"/>
          </a:xfrm>
          <a:prstGeom prst="rect">
            <a:avLst/>
          </a:prstGeom>
          <a:noFill/>
          <a:ln/>
        </p:spPr>
        <p:txBody>
          <a:bodyPr wrap="none" lIns="0" tIns="0" rIns="0" bIns="0" rtlCol="0" anchor="ctr"/>
          <a:lstStyle/>
          <a:p>
            <a:pPr algn="ctr" indent="0" marL="0">
              <a:buNone/>
            </a:pPr>
            <a:r>
              <a:rPr lang="en-US" sz="2813" dirty="0">
                <a:solidFill>
                  <a:srgbClr val="D4A017"/>
                </a:solidFill>
                <a:latin typeface="Segoe UI Symbol" pitchFamily="34" charset="0"/>
                <a:ea typeface="Segoe UI Symbol" pitchFamily="34" charset="-122"/>
                <a:cs typeface="Segoe UI Symbol" pitchFamily="34" charset="-120"/>
              </a:rPr>
              <a:t>✦</a:t>
            </a:r>
            <a:endParaRPr lang="en-US" sz="2813" dirty="0"/>
          </a:p>
        </p:txBody>
      </p:sp>
      <p:sp>
        <p:nvSpPr>
          <p:cNvPr id="14" name="Text 12"/>
          <p:cNvSpPr/>
          <p:nvPr/>
        </p:nvSpPr>
        <p:spPr>
          <a:xfrm>
            <a:off x="592931" y="2250281"/>
            <a:ext cx="3721894" cy="226171"/>
          </a:xfrm>
          <a:prstGeom prst="rect">
            <a:avLst/>
          </a:prstGeom>
          <a:noFill/>
          <a:ln/>
        </p:spPr>
        <p:txBody>
          <a:bodyPr wrap="none" lIns="0" tIns="0" rIns="0" bIns="0" rtlCol="0" anchor="t">
            <a:normAutofit/>
          </a:bodyPr>
          <a:lstStyle/>
          <a:p>
            <a:pPr algn="r" indent="0" marL="0">
              <a:lnSpc>
                <a:spcPts val="1772"/>
              </a:lnSpc>
              <a:buNone/>
            </a:pPr>
            <a:r>
              <a:rPr lang="en-US" sz="1181" dirty="0">
                <a:solidFill>
                  <a:srgbClr val="0A2540"/>
                </a:solidFill>
                <a:latin typeface="Carlito" pitchFamily="34" charset="0"/>
                <a:ea typeface="Carlito" pitchFamily="34" charset="-122"/>
                <a:cs typeface="Carlito" pitchFamily="34" charset="-120"/>
              </a:rPr>
              <a:t>تصميم وإبداع</a:t>
            </a:r>
            <a:endParaRPr lang="en-US" sz="1181" dirty="0"/>
          </a:p>
        </p:txBody>
      </p:sp>
      <p:sp>
        <p:nvSpPr>
          <p:cNvPr id="15" name="Text 13"/>
          <p:cNvSpPr/>
          <p:nvPr/>
        </p:nvSpPr>
        <p:spPr>
          <a:xfrm>
            <a:off x="592931" y="2503884"/>
            <a:ext cx="3721894" cy="164592"/>
          </a:xfrm>
          <a:prstGeom prst="rect">
            <a:avLst/>
          </a:prstGeom>
          <a:noFill/>
          <a:ln/>
        </p:spPr>
        <p:txBody>
          <a:bodyPr wrap="none" lIns="0" tIns="0" rIns="0" bIns="0" rtlCol="0" anchor="t"/>
          <a:lstStyle/>
          <a:p>
            <a:pPr algn="r" indent="0" marL="0">
              <a:lnSpc>
                <a:spcPts val="928"/>
              </a:lnSpc>
              <a:buNone/>
            </a:pPr>
            <a:r>
              <a:rPr lang="en-US" sz="800" spc="99" kern="0" dirty="0">
                <a:solidFill>
                  <a:srgbClr val="5B6675"/>
                </a:solidFill>
                <a:latin typeface="Carlito" pitchFamily="34" charset="0"/>
                <a:ea typeface="Carlito" pitchFamily="34" charset="-122"/>
                <a:cs typeface="Carlito" pitchFamily="34" charset="-120"/>
              </a:rPr>
              <a:t>DESIGN &amp; CREATIVITY</a:t>
            </a:r>
            <a:endParaRPr lang="en-US" sz="800" dirty="0"/>
          </a:p>
        </p:txBody>
      </p:sp>
      <p:sp>
        <p:nvSpPr>
          <p:cNvPr id="16" name="Text 14"/>
          <p:cNvSpPr/>
          <p:nvPr/>
        </p:nvSpPr>
        <p:spPr>
          <a:xfrm>
            <a:off x="592931" y="2721769"/>
            <a:ext cx="3721894" cy="192024"/>
          </a:xfrm>
          <a:prstGeom prst="rect">
            <a:avLst/>
          </a:prstGeom>
          <a:noFill/>
          <a:ln/>
        </p:spPr>
        <p:txBody>
          <a:bodyPr wrap="square" lIns="0" tIns="0" rIns="0" bIns="0" rtlCol="0" anchor="t"/>
          <a:lstStyle/>
          <a:p>
            <a:pPr algn="r" indent="0" marL="0">
              <a:lnSpc>
                <a:spcPts val="1280"/>
              </a:lnSpc>
              <a:buNone/>
            </a:pPr>
            <a:r>
              <a:rPr lang="en-US" sz="800" dirty="0">
                <a:solidFill>
                  <a:srgbClr val="2A3340"/>
                </a:solidFill>
                <a:latin typeface="Carlito" pitchFamily="34" charset="0"/>
                <a:ea typeface="Carlito" pitchFamily="34" charset="-122"/>
                <a:cs typeface="Carlito" pitchFamily="34" charset="-120"/>
              </a:rPr>
              <a:t>تجربة مستخدم وهوية بصرية تُفكّر في كل تفصيلة، من أول انطباع إلى آخر نقرة.</a:t>
            </a:r>
            <a:endParaRPr lang="en-US" sz="800" dirty="0"/>
          </a:p>
        </p:txBody>
      </p:sp>
      <p:sp>
        <p:nvSpPr>
          <p:cNvPr id="17" name="Text 15"/>
          <p:cNvSpPr/>
          <p:nvPr/>
        </p:nvSpPr>
        <p:spPr>
          <a:xfrm>
            <a:off x="4639866" y="3461147"/>
            <a:ext cx="4100513" cy="1635919"/>
          </a:xfrm>
          <a:prstGeom prst="roundRect">
            <a:avLst>
              <a:gd name="adj" fmla="val 10480"/>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18" name="Text 16"/>
          <p:cNvSpPr/>
          <p:nvPr/>
        </p:nvSpPr>
        <p:spPr>
          <a:xfrm>
            <a:off x="4812064" y="3636169"/>
            <a:ext cx="168390" cy="164592"/>
          </a:xfrm>
          <a:prstGeom prst="rect">
            <a:avLst/>
          </a:prstGeom>
          <a:noFill/>
          <a:ln/>
        </p:spPr>
        <p:txBody>
          <a:bodyPr wrap="none" lIns="0" tIns="0" rIns="0" bIns="0" rtlCol="0" anchor="t"/>
          <a:lstStyle/>
          <a:p>
            <a:pPr algn="r" indent="0" marL="0">
              <a:lnSpc>
                <a:spcPts val="1097"/>
              </a:lnSpc>
              <a:buNone/>
            </a:pPr>
            <a:r>
              <a:rPr lang="en-US" sz="731" spc="88" kern="0" dirty="0">
                <a:solidFill>
                  <a:srgbClr val="D4A017"/>
                </a:solidFill>
                <a:latin typeface="Liberation Sans Narrow" pitchFamily="34" charset="0"/>
                <a:ea typeface="Liberation Sans Narrow" pitchFamily="34" charset="-122"/>
                <a:cs typeface="Liberation Sans Narrow" pitchFamily="34" charset="-120"/>
              </a:rPr>
              <a:t>03</a:t>
            </a:r>
            <a:endParaRPr lang="en-US" sz="731" dirty="0"/>
          </a:p>
        </p:txBody>
      </p:sp>
      <p:sp>
        <p:nvSpPr>
          <p:cNvPr id="19" name="Text 17"/>
          <p:cNvSpPr/>
          <p:nvPr/>
        </p:nvSpPr>
        <p:spPr>
          <a:xfrm>
            <a:off x="8265319" y="3636169"/>
            <a:ext cx="285750" cy="285750"/>
          </a:xfrm>
          <a:prstGeom prst="rect">
            <a:avLst/>
          </a:prstGeom>
          <a:noFill/>
          <a:ln/>
        </p:spPr>
        <p:txBody>
          <a:bodyPr wrap="none" lIns="0" tIns="0" rIns="0" bIns="0" rtlCol="0" anchor="ctr"/>
          <a:lstStyle/>
          <a:p>
            <a:pPr algn="ctr" indent="0" marL="0">
              <a:buNone/>
            </a:pPr>
            <a:r>
              <a:rPr lang="en-US" sz="2813" dirty="0">
                <a:solidFill>
                  <a:srgbClr val="D4A017"/>
                </a:solidFill>
                <a:latin typeface="Segoe UI Symbol" pitchFamily="34" charset="0"/>
                <a:ea typeface="Segoe UI Symbol" pitchFamily="34" charset="-122"/>
                <a:cs typeface="Segoe UI Symbol" pitchFamily="34" charset="-120"/>
              </a:rPr>
              <a:t>◖</a:t>
            </a:r>
            <a:endParaRPr lang="en-US" sz="2813" dirty="0"/>
          </a:p>
        </p:txBody>
      </p:sp>
      <p:sp>
        <p:nvSpPr>
          <p:cNvPr id="20" name="Text 18"/>
          <p:cNvSpPr/>
          <p:nvPr/>
        </p:nvSpPr>
        <p:spPr>
          <a:xfrm>
            <a:off x="4829175" y="4021931"/>
            <a:ext cx="3721894" cy="226171"/>
          </a:xfrm>
          <a:prstGeom prst="rect">
            <a:avLst/>
          </a:prstGeom>
          <a:noFill/>
          <a:ln/>
        </p:spPr>
        <p:txBody>
          <a:bodyPr wrap="none" lIns="0" tIns="0" rIns="0" bIns="0" rtlCol="0" anchor="t">
            <a:normAutofit/>
          </a:bodyPr>
          <a:lstStyle/>
          <a:p>
            <a:pPr algn="r" indent="0" marL="0">
              <a:lnSpc>
                <a:spcPts val="1772"/>
              </a:lnSpc>
              <a:buNone/>
            </a:pPr>
            <a:r>
              <a:rPr lang="en-US" sz="1181" dirty="0">
                <a:solidFill>
                  <a:srgbClr val="0A2540"/>
                </a:solidFill>
                <a:latin typeface="Carlito" pitchFamily="34" charset="0"/>
                <a:ea typeface="Carlito" pitchFamily="34" charset="-122"/>
                <a:cs typeface="Carlito" pitchFamily="34" charset="-120"/>
              </a:rPr>
              <a:t>تسويق مُحترف</a:t>
            </a:r>
            <a:endParaRPr lang="en-US" sz="1181" dirty="0"/>
          </a:p>
        </p:txBody>
      </p:sp>
      <p:sp>
        <p:nvSpPr>
          <p:cNvPr id="21" name="Text 19"/>
          <p:cNvSpPr/>
          <p:nvPr/>
        </p:nvSpPr>
        <p:spPr>
          <a:xfrm>
            <a:off x="4829175" y="4275534"/>
            <a:ext cx="3721894" cy="164592"/>
          </a:xfrm>
          <a:prstGeom prst="rect">
            <a:avLst/>
          </a:prstGeom>
          <a:noFill/>
          <a:ln/>
        </p:spPr>
        <p:txBody>
          <a:bodyPr wrap="none" lIns="0" tIns="0" rIns="0" bIns="0" rtlCol="0" anchor="t"/>
          <a:lstStyle/>
          <a:p>
            <a:pPr algn="r" indent="0" marL="0">
              <a:lnSpc>
                <a:spcPts val="928"/>
              </a:lnSpc>
              <a:buNone/>
            </a:pPr>
            <a:r>
              <a:rPr lang="en-US" sz="800" spc="99" kern="0" dirty="0">
                <a:solidFill>
                  <a:srgbClr val="5B6675"/>
                </a:solidFill>
                <a:latin typeface="Carlito" pitchFamily="34" charset="0"/>
                <a:ea typeface="Carlito" pitchFamily="34" charset="-122"/>
                <a:cs typeface="Carlito" pitchFamily="34" charset="-120"/>
              </a:rPr>
              <a:t>STRATEGIC MARKETING</a:t>
            </a:r>
            <a:endParaRPr lang="en-US" sz="800" dirty="0"/>
          </a:p>
        </p:txBody>
      </p:sp>
      <p:sp>
        <p:nvSpPr>
          <p:cNvPr id="22" name="Text 20"/>
          <p:cNvSpPr/>
          <p:nvPr/>
        </p:nvSpPr>
        <p:spPr>
          <a:xfrm>
            <a:off x="4829175" y="4493419"/>
            <a:ext cx="3721894" cy="192024"/>
          </a:xfrm>
          <a:prstGeom prst="rect">
            <a:avLst/>
          </a:prstGeom>
          <a:noFill/>
          <a:ln/>
        </p:spPr>
        <p:txBody>
          <a:bodyPr wrap="square" lIns="0" tIns="0" rIns="0" bIns="0" rtlCol="0" anchor="t"/>
          <a:lstStyle/>
          <a:p>
            <a:pPr algn="r" indent="0" marL="0">
              <a:lnSpc>
                <a:spcPts val="1280"/>
              </a:lnSpc>
              <a:buNone/>
            </a:pPr>
            <a:r>
              <a:rPr lang="en-US" sz="800" dirty="0">
                <a:solidFill>
                  <a:srgbClr val="2A3340"/>
                </a:solidFill>
                <a:latin typeface="Carlito" pitchFamily="34" charset="0"/>
                <a:ea typeface="Carlito" pitchFamily="34" charset="-122"/>
                <a:cs typeface="Carlito" pitchFamily="34" charset="-120"/>
              </a:rPr>
              <a:t>حضور رقمي مبني على فهم الجمهور، لا على تقليد عشوائي للمنافسين.</a:t>
            </a:r>
            <a:endParaRPr lang="en-US" sz="800" dirty="0"/>
          </a:p>
        </p:txBody>
      </p:sp>
      <p:sp>
        <p:nvSpPr>
          <p:cNvPr id="23" name="Text 21"/>
          <p:cNvSpPr/>
          <p:nvPr/>
        </p:nvSpPr>
        <p:spPr>
          <a:xfrm>
            <a:off x="403622" y="3461147"/>
            <a:ext cx="4100513" cy="1635919"/>
          </a:xfrm>
          <a:prstGeom prst="roundRect">
            <a:avLst>
              <a:gd name="adj" fmla="val 10480"/>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24" name="Text 22"/>
          <p:cNvSpPr/>
          <p:nvPr/>
        </p:nvSpPr>
        <p:spPr>
          <a:xfrm>
            <a:off x="575821" y="3636169"/>
            <a:ext cx="168390" cy="164592"/>
          </a:xfrm>
          <a:prstGeom prst="rect">
            <a:avLst/>
          </a:prstGeom>
          <a:noFill/>
          <a:ln/>
        </p:spPr>
        <p:txBody>
          <a:bodyPr wrap="none" lIns="0" tIns="0" rIns="0" bIns="0" rtlCol="0" anchor="t"/>
          <a:lstStyle/>
          <a:p>
            <a:pPr algn="r" indent="0" marL="0">
              <a:lnSpc>
                <a:spcPts val="1097"/>
              </a:lnSpc>
              <a:buNone/>
            </a:pPr>
            <a:r>
              <a:rPr lang="en-US" sz="731" spc="88" kern="0" dirty="0">
                <a:solidFill>
                  <a:srgbClr val="D4A017"/>
                </a:solidFill>
                <a:latin typeface="Liberation Sans Narrow" pitchFamily="34" charset="0"/>
                <a:ea typeface="Liberation Sans Narrow" pitchFamily="34" charset="-122"/>
                <a:cs typeface="Liberation Sans Narrow" pitchFamily="34" charset="-120"/>
              </a:rPr>
              <a:t>04</a:t>
            </a:r>
            <a:endParaRPr lang="en-US" sz="731" dirty="0"/>
          </a:p>
        </p:txBody>
      </p:sp>
      <p:sp>
        <p:nvSpPr>
          <p:cNvPr id="25" name="Text 23"/>
          <p:cNvSpPr/>
          <p:nvPr/>
        </p:nvSpPr>
        <p:spPr>
          <a:xfrm>
            <a:off x="4029075" y="3636169"/>
            <a:ext cx="285750" cy="285750"/>
          </a:xfrm>
          <a:prstGeom prst="rect">
            <a:avLst/>
          </a:prstGeom>
          <a:noFill/>
          <a:ln/>
        </p:spPr>
        <p:txBody>
          <a:bodyPr wrap="none" lIns="0" tIns="0" rIns="0" bIns="0" rtlCol="0" anchor="ctr"/>
          <a:lstStyle/>
          <a:p>
            <a:pPr algn="ctr" indent="0" marL="0">
              <a:buNone/>
            </a:pPr>
            <a:r>
              <a:rPr lang="en-US" sz="2813" dirty="0">
                <a:solidFill>
                  <a:srgbClr val="D4A017"/>
                </a:solidFill>
                <a:latin typeface="Segoe UI Symbol" pitchFamily="34" charset="0"/>
                <a:ea typeface="Segoe UI Symbol" pitchFamily="34" charset="-122"/>
                <a:cs typeface="Segoe UI Symbol" pitchFamily="34" charset="-120"/>
              </a:rPr>
              <a:t>↗</a:t>
            </a:r>
            <a:endParaRPr lang="en-US" sz="2813" dirty="0"/>
          </a:p>
        </p:txBody>
      </p:sp>
      <p:sp>
        <p:nvSpPr>
          <p:cNvPr id="26" name="Text 24"/>
          <p:cNvSpPr/>
          <p:nvPr/>
        </p:nvSpPr>
        <p:spPr>
          <a:xfrm>
            <a:off x="592931" y="4021931"/>
            <a:ext cx="3721894" cy="226171"/>
          </a:xfrm>
          <a:prstGeom prst="rect">
            <a:avLst/>
          </a:prstGeom>
          <a:noFill/>
          <a:ln/>
        </p:spPr>
        <p:txBody>
          <a:bodyPr wrap="none" lIns="0" tIns="0" rIns="0" bIns="0" rtlCol="0" anchor="t">
            <a:normAutofit/>
          </a:bodyPr>
          <a:lstStyle/>
          <a:p>
            <a:pPr algn="r" indent="0" marL="0">
              <a:lnSpc>
                <a:spcPts val="1772"/>
              </a:lnSpc>
              <a:buNone/>
            </a:pPr>
            <a:r>
              <a:rPr lang="en-US" sz="1181" dirty="0">
                <a:solidFill>
                  <a:srgbClr val="0A2540"/>
                </a:solidFill>
                <a:latin typeface="Carlito" pitchFamily="34" charset="0"/>
                <a:ea typeface="Carlito" pitchFamily="34" charset="-122"/>
                <a:cs typeface="Carlito" pitchFamily="34" charset="-120"/>
              </a:rPr>
              <a:t>النمو المستدام</a:t>
            </a:r>
            <a:endParaRPr lang="en-US" sz="1181" dirty="0"/>
          </a:p>
        </p:txBody>
      </p:sp>
      <p:sp>
        <p:nvSpPr>
          <p:cNvPr id="27" name="Text 25"/>
          <p:cNvSpPr/>
          <p:nvPr/>
        </p:nvSpPr>
        <p:spPr>
          <a:xfrm>
            <a:off x="592931" y="4275534"/>
            <a:ext cx="3721894" cy="164592"/>
          </a:xfrm>
          <a:prstGeom prst="rect">
            <a:avLst/>
          </a:prstGeom>
          <a:noFill/>
          <a:ln/>
        </p:spPr>
        <p:txBody>
          <a:bodyPr wrap="none" lIns="0" tIns="0" rIns="0" bIns="0" rtlCol="0" anchor="t"/>
          <a:lstStyle/>
          <a:p>
            <a:pPr algn="r" indent="0" marL="0">
              <a:lnSpc>
                <a:spcPts val="928"/>
              </a:lnSpc>
              <a:buNone/>
            </a:pPr>
            <a:r>
              <a:rPr lang="en-US" sz="800" spc="99" kern="0" dirty="0">
                <a:solidFill>
                  <a:srgbClr val="5B6675"/>
                </a:solidFill>
                <a:latin typeface="Carlito" pitchFamily="34" charset="0"/>
                <a:ea typeface="Carlito" pitchFamily="34" charset="-122"/>
                <a:cs typeface="Carlito" pitchFamily="34" charset="-120"/>
              </a:rPr>
              <a:t>SUSTAINABLE GROWTH</a:t>
            </a:r>
            <a:endParaRPr lang="en-US" sz="800" dirty="0"/>
          </a:p>
        </p:txBody>
      </p:sp>
      <p:sp>
        <p:nvSpPr>
          <p:cNvPr id="28" name="Text 26"/>
          <p:cNvSpPr/>
          <p:nvPr/>
        </p:nvSpPr>
        <p:spPr>
          <a:xfrm>
            <a:off x="592931" y="4493419"/>
            <a:ext cx="3721894" cy="192024"/>
          </a:xfrm>
          <a:prstGeom prst="rect">
            <a:avLst/>
          </a:prstGeom>
          <a:noFill/>
          <a:ln/>
        </p:spPr>
        <p:txBody>
          <a:bodyPr wrap="square" lIns="0" tIns="0" rIns="0" bIns="0" rtlCol="0" anchor="t"/>
          <a:lstStyle/>
          <a:p>
            <a:pPr algn="r" indent="0" marL="0">
              <a:lnSpc>
                <a:spcPts val="1280"/>
              </a:lnSpc>
              <a:buNone/>
            </a:pPr>
            <a:r>
              <a:rPr lang="en-US" sz="800" dirty="0">
                <a:solidFill>
                  <a:srgbClr val="2A3340"/>
                </a:solidFill>
                <a:latin typeface="Carlito" pitchFamily="34" charset="0"/>
                <a:ea typeface="Carlito" pitchFamily="34" charset="-122"/>
                <a:cs typeface="Carlito" pitchFamily="34" charset="-120"/>
              </a:rPr>
              <a:t>أنظمة وحملات تُبنى لتتوسع معك، لا لإعادة بنائها عند كل مرحلة نمو.</a:t>
            </a:r>
            <a:endParaRPr lang="en-US" sz="800" dirty="0"/>
          </a:p>
        </p:txBody>
      </p:sp>
      <p:sp>
        <p:nvSpPr>
          <p:cNvPr id="29" name="Text 27"/>
          <p:cNvSpPr/>
          <p:nvPr/>
        </p:nvSpPr>
        <p:spPr>
          <a:xfrm>
            <a:off x="8114206" y="187223"/>
            <a:ext cx="652604" cy="243488"/>
          </a:xfrm>
          <a:prstGeom prst="roundRect">
            <a:avLst>
              <a:gd name="adj" fmla="val 3907985"/>
            </a:avLst>
          </a:prstGeom>
          <a:noFill/>
          <a:ln w="7144">
            <a:solidFill>
              <a:srgbClr val="0A2540"/>
            </a:solidFill>
            <a:prstDash val="solid"/>
          </a:ln>
        </p:spPr>
        <p:txBody>
          <a:bodyPr wrap="square" rtlCol="0" anchor="ctr"/>
          <a:lstStyle/>
          <a:p>
            <a:pPr indent="0" marL="0">
              <a:buNone/>
            </a:pPr>
            <a:endParaRPr lang="en-US" dirty="0"/>
          </a:p>
        </p:txBody>
      </p:sp>
      <p:sp>
        <p:nvSpPr>
          <p:cNvPr id="30" name="Text 28"/>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0A2540"/>
                </a:solidFill>
                <a:latin typeface="Carlito" pitchFamily="34" charset="0"/>
                <a:ea typeface="Carlito" pitchFamily="34" charset="-122"/>
                <a:cs typeface="Carlito" pitchFamily="34" charset="-120"/>
              </a:rPr>
              <a:t>← HOME</a:t>
            </a:r>
            <a:endParaRPr lang="en-US" sz="800" dirty="0"/>
          </a:p>
        </p:txBody>
      </p:sp>
      <p:sp>
        <p:nvSpPr>
          <p:cNvPr id="31" name="Text 29"/>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0A2540">
                    <a:alpha val="65000"/>
                  </a:srgbClr>
                </a:solidFill>
                <a:latin typeface="Liberation Sans Narrow" pitchFamily="34" charset="0"/>
                <a:ea typeface="Liberation Sans Narrow" pitchFamily="34" charset="-122"/>
                <a:cs typeface="Liberation Sans Narrow" pitchFamily="34" charset="-120"/>
              </a:rPr>
              <a:t>07 / 24</a:t>
            </a:r>
            <a:endParaRPr lang="en-US" sz="800" dirty="0"/>
          </a:p>
        </p:txBody>
      </p:sp>
      <p:sp>
        <p:nvSpPr>
          <p:cNvPr id="32" name="Text 30"/>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0A2540"/>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6990444" y="614363"/>
            <a:ext cx="1753506" cy="128016"/>
          </a:xfrm>
          <a:prstGeom prst="rect">
            <a:avLst/>
          </a:prstGeom>
          <a:noFill/>
          <a:ln/>
        </p:spPr>
        <p:txBody>
          <a:bodyPr wrap="none" lIns="0" tIns="0" rIns="0" bIns="0" rtlCol="0" anchor="t"/>
          <a:lstStyle/>
          <a:p>
            <a:pPr algn="r" indent="0" marL="0">
              <a:lnSpc>
                <a:spcPts val="1013"/>
              </a:lnSpc>
              <a:buNone/>
            </a:pPr>
            <a:r>
              <a:rPr lang="en-US" sz="800" spc="162" kern="0" dirty="0">
                <a:solidFill>
                  <a:srgbClr val="D4A017"/>
                </a:solidFill>
                <a:latin typeface="Carlito" pitchFamily="34" charset="0"/>
                <a:ea typeface="Carlito" pitchFamily="34" charset="-122"/>
                <a:cs typeface="Carlito" pitchFamily="34" charset="-120"/>
              </a:rPr>
              <a:t>STRUCTURE · هيكل الشركة</a:t>
            </a:r>
            <a:endParaRPr lang="en-US" sz="800" dirty="0"/>
          </a:p>
        </p:txBody>
      </p:sp>
      <p:sp>
        <p:nvSpPr>
          <p:cNvPr id="3" name="Text 1"/>
          <p:cNvSpPr/>
          <p:nvPr/>
        </p:nvSpPr>
        <p:spPr>
          <a:xfrm>
            <a:off x="4989362" y="814388"/>
            <a:ext cx="3754588" cy="365474"/>
          </a:xfrm>
          <a:prstGeom prst="rect">
            <a:avLst/>
          </a:prstGeom>
          <a:noFill/>
          <a:ln/>
        </p:spPr>
        <p:txBody>
          <a:bodyPr wrap="square" lIns="0" tIns="0" rIns="0" bIns="0" rtlCol="0" anchor="t">
            <a:normAutofit/>
          </a:bodyPr>
          <a:lstStyle/>
          <a:p>
            <a:pPr algn="r" indent="0" marL="0">
              <a:lnSpc>
                <a:spcPts val="2869"/>
              </a:lnSpc>
              <a:buNone/>
            </a:pPr>
            <a:r>
              <a:rPr lang="en-US" sz="1913" b="1" dirty="0">
                <a:solidFill>
                  <a:srgbClr val="0A2540"/>
                </a:solidFill>
                <a:latin typeface="Carlito" pitchFamily="34" charset="0"/>
                <a:ea typeface="Carlito" pitchFamily="34" charset="-122"/>
                <a:cs typeface="Carlito" pitchFamily="34" charset="-120"/>
              </a:rPr>
              <a:t>هيكل الشركة — قسمبان متكاملان</a:t>
            </a:r>
            <a:endParaRPr lang="en-US" sz="1913" dirty="0"/>
          </a:p>
        </p:txBody>
      </p:sp>
      <p:sp>
        <p:nvSpPr>
          <p:cNvPr id="4" name="Text 2"/>
          <p:cNvSpPr/>
          <p:nvPr/>
        </p:nvSpPr>
        <p:spPr>
          <a:xfrm>
            <a:off x="5057628" y="1207294"/>
            <a:ext cx="3686322" cy="164592"/>
          </a:xfrm>
          <a:prstGeom prst="rect">
            <a:avLst/>
          </a:prstGeom>
          <a:noFill/>
          <a:ln/>
        </p:spPr>
        <p:txBody>
          <a:bodyPr wrap="square" lIns="0" tIns="0" rIns="0" bIns="0" rtlCol="0" anchor="t"/>
          <a:lstStyle/>
          <a:p>
            <a:pPr algn="r" indent="0" marL="0">
              <a:lnSpc>
                <a:spcPts val="1181"/>
              </a:lnSpc>
              <a:buNone/>
            </a:pPr>
            <a:r>
              <a:rPr lang="en-US" sz="800" dirty="0">
                <a:solidFill>
                  <a:srgbClr val="5B6675"/>
                </a:solidFill>
                <a:latin typeface="Carlito" pitchFamily="34" charset="0"/>
                <a:ea typeface="Carlito" pitchFamily="34" charset="-122"/>
                <a:cs typeface="Carlito" pitchFamily="34" charset="-120"/>
              </a:rPr>
              <a:t>Two divisions, one integrated ecosystem.</a:t>
            </a:r>
            <a:endParaRPr lang="en-US" sz="800" dirty="0"/>
          </a:p>
        </p:txBody>
      </p:sp>
      <p:sp>
        <p:nvSpPr>
          <p:cNvPr id="5" name="Text 3"/>
          <p:cNvSpPr/>
          <p:nvPr/>
        </p:nvSpPr>
        <p:spPr>
          <a:xfrm>
            <a:off x="4647009" y="1432322"/>
            <a:ext cx="4093369" cy="3278981"/>
          </a:xfrm>
          <a:prstGeom prst="roundRect">
            <a:avLst>
              <a:gd name="adj" fmla="val 5229"/>
            </a:avLst>
          </a:prstGeom>
          <a:solidFill>
            <a:srgbClr val="061A2E"/>
          </a:solidFill>
          <a:ln w="7144">
            <a:solidFill>
              <a:srgbClr val="E5B929"/>
            </a:solidFill>
            <a:prstDash val="solid"/>
          </a:ln>
        </p:spPr>
        <p:txBody>
          <a:bodyPr wrap="square" rtlCol="0" anchor="ctr"/>
          <a:lstStyle/>
          <a:p>
            <a:pPr indent="0" marL="0">
              <a:buNone/>
            </a:pPr>
            <a:endParaRPr lang="en-US" dirty="0"/>
          </a:p>
        </p:txBody>
      </p:sp>
      <p:sp>
        <p:nvSpPr>
          <p:cNvPr id="6" name="Text 4"/>
          <p:cNvSpPr/>
          <p:nvPr/>
        </p:nvSpPr>
        <p:spPr>
          <a:xfrm>
            <a:off x="8008322" y="1650206"/>
            <a:ext cx="528459" cy="277749"/>
          </a:xfrm>
          <a:prstGeom prst="rect">
            <a:avLst/>
          </a:prstGeom>
          <a:noFill/>
          <a:ln/>
        </p:spPr>
        <p:txBody>
          <a:bodyPr wrap="none" lIns="0" tIns="0" rIns="0" bIns="0" rtlCol="0" anchor="t"/>
          <a:lstStyle/>
          <a:p>
            <a:pPr algn="r" indent="0" marL="0">
              <a:lnSpc>
                <a:spcPts val="2025"/>
              </a:lnSpc>
              <a:buNone/>
            </a:pPr>
            <a:r>
              <a:rPr lang="en-US" sz="2025" b="1" spc="81" kern="0" dirty="0">
                <a:solidFill>
                  <a:srgbClr val="D4A017"/>
                </a:solidFill>
                <a:latin typeface="Liberation Sans Narrow" pitchFamily="34" charset="0"/>
                <a:ea typeface="Liberation Sans Narrow" pitchFamily="34" charset="-122"/>
                <a:cs typeface="Liberation Sans Narrow" pitchFamily="34" charset="-120"/>
              </a:rPr>
              <a:t>01</a:t>
            </a:r>
            <a:endParaRPr lang="en-US" sz="2025" dirty="0"/>
          </a:p>
        </p:txBody>
      </p:sp>
      <p:sp>
        <p:nvSpPr>
          <p:cNvPr id="7" name="Text 5"/>
          <p:cNvSpPr/>
          <p:nvPr/>
        </p:nvSpPr>
        <p:spPr>
          <a:xfrm>
            <a:off x="4850606" y="1635919"/>
            <a:ext cx="285750" cy="285750"/>
          </a:xfrm>
          <a:prstGeom prst="rect">
            <a:avLst/>
          </a:prstGeom>
          <a:noFill/>
          <a:ln/>
        </p:spPr>
        <p:txBody>
          <a:bodyPr wrap="none" lIns="0" tIns="0" rIns="0" bIns="0" rtlCol="0" anchor="ctr"/>
          <a:lstStyle/>
          <a:p>
            <a:pPr algn="ctr" indent="0" marL="0">
              <a:buNone/>
            </a:pPr>
            <a:r>
              <a:rPr lang="en-US" sz="2813" dirty="0">
                <a:solidFill>
                  <a:srgbClr val="D4A017"/>
                </a:solidFill>
                <a:latin typeface="Segoe UI Symbol" pitchFamily="34" charset="0"/>
                <a:ea typeface="Segoe UI Symbol" pitchFamily="34" charset="-122"/>
                <a:cs typeface="Segoe UI Symbol" pitchFamily="34" charset="-120"/>
              </a:rPr>
              <a:t>✦</a:t>
            </a:r>
            <a:endParaRPr lang="en-US" sz="2813" dirty="0"/>
          </a:p>
        </p:txBody>
      </p:sp>
      <p:sp>
        <p:nvSpPr>
          <p:cNvPr id="8" name="Text 6"/>
          <p:cNvSpPr/>
          <p:nvPr/>
        </p:nvSpPr>
        <p:spPr>
          <a:xfrm>
            <a:off x="4850606" y="2021681"/>
            <a:ext cx="3686175" cy="161877"/>
          </a:xfrm>
          <a:prstGeom prst="rect">
            <a:avLst/>
          </a:prstGeom>
          <a:noFill/>
          <a:ln/>
        </p:spPr>
        <p:txBody>
          <a:bodyPr wrap="none" lIns="0" tIns="0" rIns="0" bIns="0" rtlCol="0" anchor="t">
            <a:normAutofit/>
          </a:bodyPr>
          <a:lstStyle/>
          <a:p>
            <a:pPr algn="r" indent="0" marL="0">
              <a:lnSpc>
                <a:spcPts val="928"/>
              </a:lnSpc>
              <a:buNone/>
            </a:pPr>
            <a:r>
              <a:rPr lang="en-US" sz="800" spc="149" kern="0" dirty="0">
                <a:solidFill>
                  <a:srgbClr val="D4A017"/>
                </a:solidFill>
                <a:latin typeface="Liberation Sans Narrow" pitchFamily="34" charset="0"/>
                <a:ea typeface="Liberation Sans Narrow" pitchFamily="34" charset="-122"/>
                <a:cs typeface="Liberation Sans Narrow" pitchFamily="34" charset="-120"/>
              </a:rPr>
              <a:t>DIVISION 01</a:t>
            </a:r>
            <a:endParaRPr lang="en-US" sz="800" dirty="0"/>
          </a:p>
        </p:txBody>
      </p:sp>
      <p:sp>
        <p:nvSpPr>
          <p:cNvPr id="9" name="Text 7"/>
          <p:cNvSpPr/>
          <p:nvPr/>
        </p:nvSpPr>
        <p:spPr>
          <a:xfrm>
            <a:off x="4850606" y="2210991"/>
            <a:ext cx="3686175" cy="242579"/>
          </a:xfrm>
          <a:prstGeom prst="rect">
            <a:avLst/>
          </a:prstGeom>
          <a:noFill/>
          <a:ln/>
        </p:spPr>
        <p:txBody>
          <a:bodyPr wrap="none" lIns="0" tIns="0" rIns="0" bIns="0" rtlCol="0" anchor="t">
            <a:normAutofit/>
          </a:bodyPr>
          <a:lstStyle/>
          <a:p>
            <a:pPr algn="r" indent="0" marL="0">
              <a:lnSpc>
                <a:spcPts val="1901"/>
              </a:lnSpc>
              <a:buNone/>
            </a:pPr>
            <a:r>
              <a:rPr lang="en-US" sz="1463" b="1" dirty="0">
                <a:solidFill>
                  <a:srgbClr val="F4F1EA"/>
                </a:solidFill>
                <a:latin typeface="Carlito" pitchFamily="34" charset="0"/>
                <a:ea typeface="Carlito" pitchFamily="34" charset="-122"/>
                <a:cs typeface="Carlito" pitchFamily="34" charset="-120"/>
              </a:rPr>
              <a:t>التقنية والتطوير</a:t>
            </a:r>
            <a:endParaRPr lang="en-US" sz="1463" dirty="0"/>
          </a:p>
        </p:txBody>
      </p:sp>
      <p:sp>
        <p:nvSpPr>
          <p:cNvPr id="10" name="Text 8"/>
          <p:cNvSpPr/>
          <p:nvPr/>
        </p:nvSpPr>
        <p:spPr>
          <a:xfrm>
            <a:off x="4850606" y="2481002"/>
            <a:ext cx="3686175" cy="164592"/>
          </a:xfrm>
          <a:prstGeom prst="rect">
            <a:avLst/>
          </a:prstGeom>
          <a:noFill/>
          <a:ln/>
        </p:spPr>
        <p:txBody>
          <a:bodyPr wrap="none" lIns="0" tIns="0" rIns="0" bIns="0" rtlCol="0" anchor="t"/>
          <a:lstStyle/>
          <a:p>
            <a:pPr algn="r" indent="0" marL="0">
              <a:lnSpc>
                <a:spcPts val="1013"/>
              </a:lnSpc>
              <a:buNone/>
            </a:pPr>
            <a:r>
              <a:rPr lang="en-US" sz="800" spc="122" kern="0" dirty="0">
                <a:solidFill>
                  <a:srgbClr val="E5B929"/>
                </a:solidFill>
                <a:latin typeface="Carlito" pitchFamily="34" charset="0"/>
                <a:ea typeface="Carlito" pitchFamily="34" charset="-122"/>
                <a:cs typeface="Carlito" pitchFamily="34" charset="-120"/>
              </a:rPr>
              <a:t>TECHNOLOGY &amp; DEVELOPMENT</a:t>
            </a:r>
            <a:endParaRPr lang="en-US" sz="800" dirty="0"/>
          </a:p>
        </p:txBody>
      </p:sp>
      <p:sp>
        <p:nvSpPr>
          <p:cNvPr id="11" name="Text 9"/>
          <p:cNvSpPr/>
          <p:nvPr/>
        </p:nvSpPr>
        <p:spPr>
          <a:xfrm>
            <a:off x="4850606" y="2709602"/>
            <a:ext cx="3686175" cy="394825"/>
          </a:xfrm>
          <a:prstGeom prst="rect">
            <a:avLst/>
          </a:prstGeom>
          <a:noFill/>
          <a:ln/>
        </p:spPr>
        <p:txBody>
          <a:bodyPr wrap="square" lIns="0" tIns="0" rIns="0" bIns="0" rtlCol="0" anchor="t"/>
          <a:lstStyle/>
          <a:p>
            <a:pPr algn="r" indent="0" marL="0">
              <a:lnSpc>
                <a:spcPts val="1418"/>
              </a:lnSpc>
              <a:buNone/>
            </a:pPr>
            <a:r>
              <a:rPr lang="en-US" sz="800" dirty="0">
                <a:solidFill>
                  <a:srgbClr val="F4F1EA">
                    <a:alpha val="78000"/>
                  </a:srgbClr>
                </a:solidFill>
                <a:latin typeface="Carlito" pitchFamily="34" charset="0"/>
                <a:ea typeface="Carlito" pitchFamily="34" charset="-122"/>
                <a:cs typeface="Carlito" pitchFamily="34" charset="-120"/>
              </a:rPr>
              <a:t>بناء المنتجات الرقمية من البنية التحتية إلى واجهات المستخدم — مواقع، منصات، تطبيقات جوال، أنظمة إدارية، وواجهات API.</a:t>
            </a:r>
            <a:endParaRPr lang="en-US" sz="800" dirty="0"/>
          </a:p>
        </p:txBody>
      </p:sp>
      <p:sp>
        <p:nvSpPr>
          <p:cNvPr id="12" name="Shape 10"/>
          <p:cNvSpPr/>
          <p:nvPr/>
        </p:nvSpPr>
        <p:spPr>
          <a:xfrm>
            <a:off x="4850606" y="3573103"/>
            <a:ext cx="3686175" cy="0"/>
          </a:xfrm>
          <a:prstGeom prst="line">
            <a:avLst/>
          </a:prstGeom>
          <a:noFill/>
          <a:ln w="7144">
            <a:solidFill>
              <a:srgbClr val="F4F1EA"/>
            </a:solidFill>
            <a:prstDash val="solid"/>
          </a:ln>
        </p:spPr>
      </p:sp>
      <p:sp>
        <p:nvSpPr>
          <p:cNvPr id="13" name="Text 11"/>
          <p:cNvSpPr/>
          <p:nvPr/>
        </p:nvSpPr>
        <p:spPr>
          <a:xfrm>
            <a:off x="8493919" y="3305212"/>
            <a:ext cx="42863" cy="42863"/>
          </a:xfrm>
          <a:prstGeom prst="roundRect">
            <a:avLst>
              <a:gd name="adj" fmla="val 22222"/>
            </a:avLst>
          </a:prstGeom>
          <a:solidFill>
            <a:srgbClr val="D4A017"/>
          </a:solidFill>
          <a:ln/>
        </p:spPr>
        <p:txBody>
          <a:bodyPr wrap="square" rtlCol="0" anchor="ctr"/>
          <a:lstStyle/>
          <a:p>
            <a:pPr indent="0" marL="0">
              <a:buNone/>
            </a:pPr>
            <a:endParaRPr lang="en-US" dirty="0"/>
          </a:p>
        </p:txBody>
      </p:sp>
      <p:sp>
        <p:nvSpPr>
          <p:cNvPr id="14" name="Text 12"/>
          <p:cNvSpPr/>
          <p:nvPr/>
        </p:nvSpPr>
        <p:spPr>
          <a:xfrm>
            <a:off x="7375509" y="3255206"/>
            <a:ext cx="1046972" cy="111871"/>
          </a:xfrm>
          <a:prstGeom prst="rect">
            <a:avLst/>
          </a:prstGeom>
          <a:noFill/>
          <a:ln/>
        </p:spPr>
        <p:txBody>
          <a:bodyPr wrap="none" lIns="0" tIns="0" rIns="0" bIns="0" rtlCol="0" anchor="t">
            <a:normAutofit/>
          </a:bodyPr>
          <a:lstStyle/>
          <a:p>
            <a:pPr algn="r" indent="0" marL="0">
              <a:lnSpc>
                <a:spcPts val="1097"/>
              </a:lnSpc>
              <a:buNone/>
            </a:pPr>
            <a:r>
              <a:rPr lang="en-US" sz="731" dirty="0">
                <a:solidFill>
                  <a:srgbClr val="F4F1EA"/>
                </a:solidFill>
                <a:latin typeface="Carlito" pitchFamily="34" charset="0"/>
                <a:ea typeface="Carlito" pitchFamily="34" charset="-122"/>
                <a:cs typeface="Carlito" pitchFamily="34" charset="-120"/>
              </a:rPr>
              <a:t>تطوير المواقع والمنصات</a:t>
            </a:r>
            <a:endParaRPr lang="en-US" sz="731" dirty="0"/>
          </a:p>
        </p:txBody>
      </p:sp>
      <p:sp>
        <p:nvSpPr>
          <p:cNvPr id="15" name="Text 13"/>
          <p:cNvSpPr/>
          <p:nvPr/>
        </p:nvSpPr>
        <p:spPr>
          <a:xfrm>
            <a:off x="7218641" y="3394509"/>
            <a:ext cx="1203840" cy="117872"/>
          </a:xfrm>
          <a:prstGeom prst="rect">
            <a:avLst/>
          </a:prstGeom>
          <a:noFill/>
          <a:ln/>
        </p:spPr>
        <p:txBody>
          <a:bodyPr wrap="none" lIns="0" tIns="0" rIns="0" bIns="0" rtlCol="0" anchor="t"/>
          <a:lstStyle/>
          <a:p>
            <a:pPr algn="r" indent="0" marL="0">
              <a:lnSpc>
                <a:spcPts val="928"/>
              </a:lnSpc>
              <a:buNone/>
            </a:pPr>
            <a:r>
              <a:rPr lang="en-US" sz="800" spc="74" kern="0" dirty="0">
                <a:solidFill>
                  <a:srgbClr val="F4F1EA">
                    <a:alpha val="38000"/>
                  </a:srgbClr>
                </a:solidFill>
                <a:latin typeface="Carlito" pitchFamily="34" charset="0"/>
                <a:ea typeface="Carlito" pitchFamily="34" charset="-122"/>
                <a:cs typeface="Carlito" pitchFamily="34" charset="-120"/>
              </a:rPr>
              <a:t>WEB &amp; PLATFORMS</a:t>
            </a:r>
            <a:endParaRPr lang="en-US" sz="800" dirty="0"/>
          </a:p>
        </p:txBody>
      </p:sp>
      <p:sp>
        <p:nvSpPr>
          <p:cNvPr id="16" name="Shape 14"/>
          <p:cNvSpPr/>
          <p:nvPr/>
        </p:nvSpPr>
        <p:spPr>
          <a:xfrm>
            <a:off x="4850606" y="3951722"/>
            <a:ext cx="3686175" cy="0"/>
          </a:xfrm>
          <a:prstGeom prst="line">
            <a:avLst/>
          </a:prstGeom>
          <a:noFill/>
          <a:ln w="7144">
            <a:solidFill>
              <a:srgbClr val="F4F1EA"/>
            </a:solidFill>
            <a:prstDash val="solid"/>
          </a:ln>
        </p:spPr>
      </p:sp>
      <p:sp>
        <p:nvSpPr>
          <p:cNvPr id="17" name="Text 15"/>
          <p:cNvSpPr/>
          <p:nvPr/>
        </p:nvSpPr>
        <p:spPr>
          <a:xfrm>
            <a:off x="8493919" y="3683831"/>
            <a:ext cx="42863" cy="42863"/>
          </a:xfrm>
          <a:prstGeom prst="roundRect">
            <a:avLst>
              <a:gd name="adj" fmla="val 22222"/>
            </a:avLst>
          </a:prstGeom>
          <a:solidFill>
            <a:srgbClr val="D4A017"/>
          </a:solidFill>
          <a:ln/>
        </p:spPr>
        <p:txBody>
          <a:bodyPr wrap="square" rtlCol="0" anchor="ctr"/>
          <a:lstStyle/>
          <a:p>
            <a:pPr indent="0" marL="0">
              <a:buNone/>
            </a:pPr>
            <a:endParaRPr lang="en-US" dirty="0"/>
          </a:p>
        </p:txBody>
      </p:sp>
      <p:sp>
        <p:nvSpPr>
          <p:cNvPr id="18" name="Text 16"/>
          <p:cNvSpPr/>
          <p:nvPr/>
        </p:nvSpPr>
        <p:spPr>
          <a:xfrm>
            <a:off x="7686619" y="3633825"/>
            <a:ext cx="735862" cy="111871"/>
          </a:xfrm>
          <a:prstGeom prst="rect">
            <a:avLst/>
          </a:prstGeom>
          <a:noFill/>
          <a:ln/>
        </p:spPr>
        <p:txBody>
          <a:bodyPr wrap="none" lIns="0" tIns="0" rIns="0" bIns="0" rtlCol="0" anchor="t">
            <a:normAutofit/>
          </a:bodyPr>
          <a:lstStyle/>
          <a:p>
            <a:pPr algn="r" indent="0" marL="0">
              <a:lnSpc>
                <a:spcPts val="1097"/>
              </a:lnSpc>
              <a:buNone/>
            </a:pPr>
            <a:r>
              <a:rPr lang="en-US" sz="800" dirty="0">
                <a:solidFill>
                  <a:srgbClr val="F4F1EA"/>
                </a:solidFill>
                <a:latin typeface="Carlito" pitchFamily="34" charset="0"/>
                <a:ea typeface="Carlito" pitchFamily="34" charset="-122"/>
                <a:cs typeface="Carlito" pitchFamily="34" charset="-120"/>
              </a:rPr>
              <a:t>تطبيقات الجوال</a:t>
            </a:r>
            <a:endParaRPr lang="en-US" sz="800" dirty="0"/>
          </a:p>
        </p:txBody>
      </p:sp>
      <p:sp>
        <p:nvSpPr>
          <p:cNvPr id="19" name="Text 17"/>
          <p:cNvSpPr/>
          <p:nvPr/>
        </p:nvSpPr>
        <p:spPr>
          <a:xfrm>
            <a:off x="7619196" y="3773128"/>
            <a:ext cx="812434" cy="117872"/>
          </a:xfrm>
          <a:prstGeom prst="rect">
            <a:avLst/>
          </a:prstGeom>
          <a:noFill/>
          <a:ln/>
        </p:spPr>
        <p:txBody>
          <a:bodyPr wrap="none" lIns="0" tIns="0" rIns="0" bIns="0" rtlCol="0" anchor="t"/>
          <a:lstStyle/>
          <a:p>
            <a:pPr algn="r" indent="0" marL="0">
              <a:lnSpc>
                <a:spcPts val="928"/>
              </a:lnSpc>
              <a:buNone/>
            </a:pPr>
            <a:r>
              <a:rPr lang="en-US" sz="800" spc="74" kern="0" dirty="0">
                <a:solidFill>
                  <a:srgbClr val="F4F1EA">
                    <a:alpha val="38000"/>
                  </a:srgbClr>
                </a:solidFill>
                <a:latin typeface="Carlito" pitchFamily="34" charset="0"/>
                <a:ea typeface="Carlito" pitchFamily="34" charset="-122"/>
                <a:cs typeface="Carlito" pitchFamily="34" charset="-120"/>
              </a:rPr>
              <a:t>MOBILE APPS</a:t>
            </a:r>
            <a:endParaRPr lang="en-US" sz="800" dirty="0"/>
          </a:p>
        </p:txBody>
      </p:sp>
      <p:sp>
        <p:nvSpPr>
          <p:cNvPr id="20" name="Shape 18"/>
          <p:cNvSpPr/>
          <p:nvPr/>
        </p:nvSpPr>
        <p:spPr>
          <a:xfrm>
            <a:off x="4850606" y="4330340"/>
            <a:ext cx="3686175" cy="0"/>
          </a:xfrm>
          <a:prstGeom prst="line">
            <a:avLst/>
          </a:prstGeom>
          <a:noFill/>
          <a:ln w="7144">
            <a:solidFill>
              <a:srgbClr val="F4F1EA"/>
            </a:solidFill>
            <a:prstDash val="solid"/>
          </a:ln>
        </p:spPr>
      </p:sp>
      <p:sp>
        <p:nvSpPr>
          <p:cNvPr id="21" name="Text 19"/>
          <p:cNvSpPr/>
          <p:nvPr/>
        </p:nvSpPr>
        <p:spPr>
          <a:xfrm>
            <a:off x="8493919" y="4062450"/>
            <a:ext cx="42863" cy="42863"/>
          </a:xfrm>
          <a:prstGeom prst="roundRect">
            <a:avLst>
              <a:gd name="adj" fmla="val 22222"/>
            </a:avLst>
          </a:prstGeom>
          <a:solidFill>
            <a:srgbClr val="D4A017"/>
          </a:solidFill>
          <a:ln/>
        </p:spPr>
        <p:txBody>
          <a:bodyPr wrap="square" rtlCol="0" anchor="ctr"/>
          <a:lstStyle/>
          <a:p>
            <a:pPr indent="0" marL="0">
              <a:buNone/>
            </a:pPr>
            <a:endParaRPr lang="en-US" dirty="0"/>
          </a:p>
        </p:txBody>
      </p:sp>
      <p:sp>
        <p:nvSpPr>
          <p:cNvPr id="22" name="Text 20"/>
          <p:cNvSpPr/>
          <p:nvPr/>
        </p:nvSpPr>
        <p:spPr>
          <a:xfrm>
            <a:off x="7613491" y="4012443"/>
            <a:ext cx="808990" cy="111871"/>
          </a:xfrm>
          <a:prstGeom prst="rect">
            <a:avLst/>
          </a:prstGeom>
          <a:noFill/>
          <a:ln/>
        </p:spPr>
        <p:txBody>
          <a:bodyPr wrap="none" lIns="0" tIns="0" rIns="0" bIns="0" rtlCol="0" anchor="t">
            <a:normAutofit/>
          </a:bodyPr>
          <a:lstStyle/>
          <a:p>
            <a:pPr algn="r" indent="0" marL="0">
              <a:lnSpc>
                <a:spcPts val="1097"/>
              </a:lnSpc>
              <a:buNone/>
            </a:pPr>
            <a:r>
              <a:rPr lang="en-US" sz="731" dirty="0">
                <a:solidFill>
                  <a:srgbClr val="F4F1EA"/>
                </a:solidFill>
                <a:latin typeface="Carlito" pitchFamily="34" charset="0"/>
                <a:ea typeface="Carlito" pitchFamily="34" charset="-122"/>
                <a:cs typeface="Carlito" pitchFamily="34" charset="-120"/>
              </a:rPr>
              <a:t>المتاجر الإلكترونية</a:t>
            </a:r>
            <a:endParaRPr lang="en-US" sz="731" dirty="0"/>
          </a:p>
        </p:txBody>
      </p:sp>
      <p:sp>
        <p:nvSpPr>
          <p:cNvPr id="23" name="Text 21"/>
          <p:cNvSpPr/>
          <p:nvPr/>
        </p:nvSpPr>
        <p:spPr>
          <a:xfrm>
            <a:off x="7549426" y="4151747"/>
            <a:ext cx="873056" cy="117872"/>
          </a:xfrm>
          <a:prstGeom prst="rect">
            <a:avLst/>
          </a:prstGeom>
          <a:noFill/>
          <a:ln/>
        </p:spPr>
        <p:txBody>
          <a:bodyPr wrap="none" lIns="0" tIns="0" rIns="0" bIns="0" rtlCol="0" anchor="t"/>
          <a:lstStyle/>
          <a:p>
            <a:pPr algn="r" indent="0" marL="0">
              <a:lnSpc>
                <a:spcPts val="928"/>
              </a:lnSpc>
              <a:buNone/>
            </a:pPr>
            <a:r>
              <a:rPr lang="en-US" sz="800" spc="74" kern="0" dirty="0">
                <a:solidFill>
                  <a:srgbClr val="F4F1EA">
                    <a:alpha val="38000"/>
                  </a:srgbClr>
                </a:solidFill>
                <a:latin typeface="Carlito" pitchFamily="34" charset="0"/>
                <a:ea typeface="Carlito" pitchFamily="34" charset="-122"/>
                <a:cs typeface="Carlito" pitchFamily="34" charset="-120"/>
              </a:rPr>
              <a:t>E-COMMERCE</a:t>
            </a:r>
            <a:endParaRPr lang="en-US" sz="800" dirty="0"/>
          </a:p>
        </p:txBody>
      </p:sp>
      <p:sp>
        <p:nvSpPr>
          <p:cNvPr id="24" name="Shape 22"/>
          <p:cNvSpPr/>
          <p:nvPr/>
        </p:nvSpPr>
        <p:spPr>
          <a:xfrm>
            <a:off x="4850606" y="4708959"/>
            <a:ext cx="3686175" cy="0"/>
          </a:xfrm>
          <a:prstGeom prst="line">
            <a:avLst/>
          </a:prstGeom>
          <a:noFill/>
          <a:ln w="7144">
            <a:solidFill>
              <a:srgbClr val="F4F1EA"/>
            </a:solidFill>
            <a:prstDash val="solid"/>
          </a:ln>
        </p:spPr>
      </p:sp>
      <p:sp>
        <p:nvSpPr>
          <p:cNvPr id="25" name="Text 23"/>
          <p:cNvSpPr/>
          <p:nvPr/>
        </p:nvSpPr>
        <p:spPr>
          <a:xfrm>
            <a:off x="8493919" y="4441068"/>
            <a:ext cx="42863" cy="42863"/>
          </a:xfrm>
          <a:prstGeom prst="roundRect">
            <a:avLst>
              <a:gd name="adj" fmla="val 22222"/>
            </a:avLst>
          </a:prstGeom>
          <a:solidFill>
            <a:srgbClr val="D4A017"/>
          </a:solidFill>
          <a:ln/>
        </p:spPr>
        <p:txBody>
          <a:bodyPr wrap="square" rtlCol="0" anchor="ctr"/>
          <a:lstStyle/>
          <a:p>
            <a:pPr indent="0" marL="0">
              <a:buNone/>
            </a:pPr>
            <a:endParaRPr lang="en-US" dirty="0"/>
          </a:p>
        </p:txBody>
      </p:sp>
      <p:sp>
        <p:nvSpPr>
          <p:cNvPr id="26" name="Text 24"/>
          <p:cNvSpPr/>
          <p:nvPr/>
        </p:nvSpPr>
        <p:spPr>
          <a:xfrm>
            <a:off x="7169226" y="4391062"/>
            <a:ext cx="1253255" cy="111871"/>
          </a:xfrm>
          <a:prstGeom prst="rect">
            <a:avLst/>
          </a:prstGeom>
          <a:noFill/>
          <a:ln/>
        </p:spPr>
        <p:txBody>
          <a:bodyPr wrap="none" lIns="0" tIns="0" rIns="0" bIns="0" rtlCol="0" anchor="t">
            <a:normAutofit/>
          </a:bodyPr>
          <a:lstStyle/>
          <a:p>
            <a:pPr algn="r" indent="0" marL="0">
              <a:lnSpc>
                <a:spcPts val="1097"/>
              </a:lnSpc>
              <a:buNone/>
            </a:pPr>
            <a:r>
              <a:rPr lang="en-US" sz="800" dirty="0">
                <a:solidFill>
                  <a:srgbClr val="F4F1EA"/>
                </a:solidFill>
                <a:latin typeface="Carlito" pitchFamily="34" charset="0"/>
                <a:ea typeface="Carlito" pitchFamily="34" charset="-122"/>
                <a:cs typeface="Carlito" pitchFamily="34" charset="-120"/>
              </a:rPr>
              <a:t>الأنظمة الإدارية</a:t>
            </a:r>
            <a:endParaRPr lang="en-US" sz="800" dirty="0"/>
          </a:p>
        </p:txBody>
      </p:sp>
      <p:sp>
        <p:nvSpPr>
          <p:cNvPr id="27" name="Text 25"/>
          <p:cNvSpPr/>
          <p:nvPr/>
        </p:nvSpPr>
        <p:spPr>
          <a:xfrm>
            <a:off x="7069979" y="4530365"/>
            <a:ext cx="1352502" cy="117872"/>
          </a:xfrm>
          <a:prstGeom prst="rect">
            <a:avLst/>
          </a:prstGeom>
          <a:noFill/>
          <a:ln/>
        </p:spPr>
        <p:txBody>
          <a:bodyPr wrap="none" lIns="0" tIns="0" rIns="0" bIns="0" rtlCol="0" anchor="t"/>
          <a:lstStyle/>
          <a:p>
            <a:pPr algn="r" indent="0" marL="0">
              <a:lnSpc>
                <a:spcPts val="928"/>
              </a:lnSpc>
              <a:buNone/>
            </a:pPr>
            <a:r>
              <a:rPr lang="en-US" sz="800" spc="74" kern="0" dirty="0">
                <a:solidFill>
                  <a:srgbClr val="F4F1EA">
                    <a:alpha val="38000"/>
                  </a:srgbClr>
                </a:solidFill>
                <a:latin typeface="Carlito" pitchFamily="34" charset="0"/>
                <a:ea typeface="Carlito" pitchFamily="34" charset="-122"/>
                <a:cs typeface="Carlito" pitchFamily="34" charset="-120"/>
              </a:rPr>
              <a:t>ENTERPRISE SYSTEMS</a:t>
            </a:r>
            <a:endParaRPr lang="en-US" sz="800" dirty="0"/>
          </a:p>
        </p:txBody>
      </p:sp>
      <p:sp>
        <p:nvSpPr>
          <p:cNvPr id="28" name="Shape 26"/>
          <p:cNvSpPr/>
          <p:nvPr/>
        </p:nvSpPr>
        <p:spPr>
          <a:xfrm>
            <a:off x="4850606" y="5087578"/>
            <a:ext cx="3686175" cy="0"/>
          </a:xfrm>
          <a:prstGeom prst="line">
            <a:avLst/>
          </a:prstGeom>
          <a:noFill/>
          <a:ln w="7144">
            <a:solidFill>
              <a:srgbClr val="F4F1EA"/>
            </a:solidFill>
            <a:prstDash val="solid"/>
          </a:ln>
        </p:spPr>
      </p:sp>
      <p:sp>
        <p:nvSpPr>
          <p:cNvPr id="29" name="Text 27"/>
          <p:cNvSpPr/>
          <p:nvPr/>
        </p:nvSpPr>
        <p:spPr>
          <a:xfrm>
            <a:off x="8493919" y="4819687"/>
            <a:ext cx="42863" cy="42863"/>
          </a:xfrm>
          <a:prstGeom prst="roundRect">
            <a:avLst>
              <a:gd name="adj" fmla="val 22222"/>
            </a:avLst>
          </a:prstGeom>
          <a:solidFill>
            <a:srgbClr val="D4A017"/>
          </a:solidFill>
          <a:ln/>
        </p:spPr>
        <p:txBody>
          <a:bodyPr wrap="square" rtlCol="0" anchor="ctr"/>
          <a:lstStyle/>
          <a:p>
            <a:pPr indent="0" marL="0">
              <a:buNone/>
            </a:pPr>
            <a:endParaRPr lang="en-US" dirty="0"/>
          </a:p>
        </p:txBody>
      </p:sp>
      <p:sp>
        <p:nvSpPr>
          <p:cNvPr id="30" name="Text 28"/>
          <p:cNvSpPr/>
          <p:nvPr/>
        </p:nvSpPr>
        <p:spPr>
          <a:xfrm>
            <a:off x="7499939" y="4769681"/>
            <a:ext cx="922542" cy="111871"/>
          </a:xfrm>
          <a:prstGeom prst="rect">
            <a:avLst/>
          </a:prstGeom>
          <a:noFill/>
          <a:ln/>
        </p:spPr>
        <p:txBody>
          <a:bodyPr wrap="none" lIns="0" tIns="0" rIns="0" bIns="0" rtlCol="0" anchor="t">
            <a:normAutofit/>
          </a:bodyPr>
          <a:lstStyle/>
          <a:p>
            <a:pPr algn="r" indent="0" marL="0">
              <a:lnSpc>
                <a:spcPts val="1097"/>
              </a:lnSpc>
              <a:buNone/>
            </a:pPr>
            <a:r>
              <a:rPr lang="en-US" sz="800" dirty="0">
                <a:solidFill>
                  <a:srgbClr val="F4F1EA"/>
                </a:solidFill>
                <a:latin typeface="Carlito" pitchFamily="34" charset="0"/>
                <a:ea typeface="Carlito" pitchFamily="34" charset="-122"/>
                <a:cs typeface="Carlito" pitchFamily="34" charset="-120"/>
              </a:rPr>
              <a:t>واجهات API</a:t>
            </a:r>
            <a:endParaRPr lang="en-US" sz="800" dirty="0"/>
          </a:p>
        </p:txBody>
      </p:sp>
      <p:sp>
        <p:nvSpPr>
          <p:cNvPr id="31" name="Text 29"/>
          <p:cNvSpPr/>
          <p:nvPr/>
        </p:nvSpPr>
        <p:spPr>
          <a:xfrm>
            <a:off x="7426882" y="4908984"/>
            <a:ext cx="995600" cy="117872"/>
          </a:xfrm>
          <a:prstGeom prst="rect">
            <a:avLst/>
          </a:prstGeom>
          <a:noFill/>
          <a:ln/>
        </p:spPr>
        <p:txBody>
          <a:bodyPr wrap="none" lIns="0" tIns="0" rIns="0" bIns="0" rtlCol="0" anchor="t"/>
          <a:lstStyle/>
          <a:p>
            <a:pPr algn="r" indent="0" marL="0">
              <a:lnSpc>
                <a:spcPts val="928"/>
              </a:lnSpc>
              <a:buNone/>
            </a:pPr>
            <a:r>
              <a:rPr lang="en-US" sz="800" spc="74" kern="0" dirty="0">
                <a:solidFill>
                  <a:srgbClr val="F4F1EA">
                    <a:alpha val="38000"/>
                  </a:srgbClr>
                </a:solidFill>
                <a:latin typeface="Carlito" pitchFamily="34" charset="0"/>
                <a:ea typeface="Carlito" pitchFamily="34" charset="-122"/>
                <a:cs typeface="Carlito" pitchFamily="34" charset="-120"/>
              </a:rPr>
              <a:t>APIS &amp; BACKEND</a:t>
            </a:r>
            <a:endParaRPr lang="en-US" sz="800" dirty="0"/>
          </a:p>
        </p:txBody>
      </p:sp>
      <p:sp>
        <p:nvSpPr>
          <p:cNvPr id="32" name="Text 30"/>
          <p:cNvSpPr/>
          <p:nvPr/>
        </p:nvSpPr>
        <p:spPr>
          <a:xfrm>
            <a:off x="8193881" y="5219737"/>
            <a:ext cx="342900" cy="21431"/>
          </a:xfrm>
          <a:prstGeom prst="rect">
            <a:avLst/>
          </a:prstGeom>
          <a:solidFill>
            <a:srgbClr val="D4A017"/>
          </a:solidFill>
          <a:ln/>
        </p:spPr>
        <p:txBody>
          <a:bodyPr wrap="square" rtlCol="0" anchor="ctr"/>
          <a:lstStyle/>
          <a:p>
            <a:pPr indent="0" marL="0">
              <a:buNone/>
            </a:pPr>
            <a:endParaRPr lang="en-US" dirty="0"/>
          </a:p>
        </p:txBody>
      </p:sp>
      <p:sp>
        <p:nvSpPr>
          <p:cNvPr id="33" name="Text 31"/>
          <p:cNvSpPr/>
          <p:nvPr/>
        </p:nvSpPr>
        <p:spPr>
          <a:xfrm>
            <a:off x="4850606" y="5312606"/>
            <a:ext cx="3686175" cy="91440"/>
          </a:xfrm>
          <a:prstGeom prst="rect">
            <a:avLst/>
          </a:prstGeom>
          <a:noFill/>
          <a:ln/>
        </p:spPr>
        <p:txBody>
          <a:bodyPr wrap="none" lIns="0" tIns="0" rIns="0" bIns="0" rtlCol="0" anchor="t"/>
          <a:lstStyle/>
          <a:p>
            <a:pPr algn="r" indent="0" marL="0">
              <a:lnSpc>
                <a:spcPts val="928"/>
              </a:lnSpc>
              <a:buNone/>
            </a:pPr>
            <a:r>
              <a:rPr lang="en-US" sz="800" spc="124" kern="0" dirty="0">
                <a:solidFill>
                  <a:srgbClr val="E5B929"/>
                </a:solidFill>
                <a:latin typeface="Carlito" pitchFamily="34" charset="0"/>
                <a:ea typeface="Carlito" pitchFamily="34" charset="-122"/>
                <a:cs typeface="Carlito" pitchFamily="34" charset="-120"/>
              </a:rPr>
              <a:t>ENGINEERED FOR SCALE</a:t>
            </a:r>
            <a:endParaRPr lang="en-US" sz="800" dirty="0"/>
          </a:p>
        </p:txBody>
      </p:sp>
      <p:sp>
        <p:nvSpPr>
          <p:cNvPr id="34" name="Text 32"/>
          <p:cNvSpPr/>
          <p:nvPr/>
        </p:nvSpPr>
        <p:spPr>
          <a:xfrm>
            <a:off x="403622" y="1432322"/>
            <a:ext cx="4093369" cy="3278981"/>
          </a:xfrm>
          <a:prstGeom prst="roundRect">
            <a:avLst>
              <a:gd name="adj" fmla="val 5229"/>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35" name="Text 33"/>
          <p:cNvSpPr/>
          <p:nvPr/>
        </p:nvSpPr>
        <p:spPr>
          <a:xfrm>
            <a:off x="3764935" y="1650206"/>
            <a:ext cx="528459" cy="277749"/>
          </a:xfrm>
          <a:prstGeom prst="rect">
            <a:avLst/>
          </a:prstGeom>
          <a:noFill/>
          <a:ln/>
        </p:spPr>
        <p:txBody>
          <a:bodyPr wrap="none" lIns="0" tIns="0" rIns="0" bIns="0" rtlCol="0" anchor="t"/>
          <a:lstStyle/>
          <a:p>
            <a:pPr algn="r" indent="0" marL="0">
              <a:lnSpc>
                <a:spcPts val="2025"/>
              </a:lnSpc>
              <a:buNone/>
            </a:pPr>
            <a:r>
              <a:rPr lang="en-US" sz="2025" b="1" spc="81" kern="0" dirty="0">
                <a:solidFill>
                  <a:srgbClr val="D4A017"/>
                </a:solidFill>
                <a:latin typeface="Liberation Sans Narrow" pitchFamily="34" charset="0"/>
                <a:ea typeface="Liberation Sans Narrow" pitchFamily="34" charset="-122"/>
                <a:cs typeface="Liberation Sans Narrow" pitchFamily="34" charset="-120"/>
              </a:rPr>
              <a:t>02</a:t>
            </a:r>
            <a:endParaRPr lang="en-US" sz="2025" dirty="0"/>
          </a:p>
        </p:txBody>
      </p:sp>
      <p:sp>
        <p:nvSpPr>
          <p:cNvPr id="36" name="Text 34"/>
          <p:cNvSpPr/>
          <p:nvPr/>
        </p:nvSpPr>
        <p:spPr>
          <a:xfrm>
            <a:off x="607219" y="1635919"/>
            <a:ext cx="285750" cy="285750"/>
          </a:xfrm>
          <a:prstGeom prst="rect">
            <a:avLst/>
          </a:prstGeom>
          <a:noFill/>
          <a:ln/>
        </p:spPr>
        <p:txBody>
          <a:bodyPr wrap="none" lIns="0" tIns="0" rIns="0" bIns="0" rtlCol="0" anchor="ctr"/>
          <a:lstStyle/>
          <a:p>
            <a:pPr algn="ctr" indent="0" marL="0">
              <a:buNone/>
            </a:pPr>
            <a:r>
              <a:rPr lang="en-US" sz="2813" dirty="0">
                <a:solidFill>
                  <a:srgbClr val="D4A017"/>
                </a:solidFill>
                <a:latin typeface="Segoe UI Symbol" pitchFamily="34" charset="0"/>
                <a:ea typeface="Segoe UI Symbol" pitchFamily="34" charset="-122"/>
                <a:cs typeface="Segoe UI Symbol" pitchFamily="34" charset="-120"/>
              </a:rPr>
              <a:t>◖</a:t>
            </a:r>
            <a:endParaRPr lang="en-US" sz="2813" dirty="0"/>
          </a:p>
        </p:txBody>
      </p:sp>
      <p:sp>
        <p:nvSpPr>
          <p:cNvPr id="37" name="Text 35"/>
          <p:cNvSpPr/>
          <p:nvPr/>
        </p:nvSpPr>
        <p:spPr>
          <a:xfrm>
            <a:off x="607219" y="2021681"/>
            <a:ext cx="3686175" cy="161877"/>
          </a:xfrm>
          <a:prstGeom prst="rect">
            <a:avLst/>
          </a:prstGeom>
          <a:noFill/>
          <a:ln/>
        </p:spPr>
        <p:txBody>
          <a:bodyPr wrap="none" lIns="0" tIns="0" rIns="0" bIns="0" rtlCol="0" anchor="t">
            <a:normAutofit/>
          </a:bodyPr>
          <a:lstStyle/>
          <a:p>
            <a:pPr algn="r" indent="0" marL="0">
              <a:lnSpc>
                <a:spcPts val="928"/>
              </a:lnSpc>
              <a:buNone/>
            </a:pPr>
            <a:r>
              <a:rPr lang="en-US" sz="800" spc="149" kern="0" dirty="0">
                <a:solidFill>
                  <a:srgbClr val="D4A017"/>
                </a:solidFill>
                <a:latin typeface="Liberation Sans Narrow" pitchFamily="34" charset="0"/>
                <a:ea typeface="Liberation Sans Narrow" pitchFamily="34" charset="-122"/>
                <a:cs typeface="Liberation Sans Narrow" pitchFamily="34" charset="-120"/>
              </a:rPr>
              <a:t>DIVISION 02</a:t>
            </a:r>
            <a:endParaRPr lang="en-US" sz="800" dirty="0"/>
          </a:p>
        </p:txBody>
      </p:sp>
      <p:sp>
        <p:nvSpPr>
          <p:cNvPr id="38" name="Text 36"/>
          <p:cNvSpPr/>
          <p:nvPr/>
        </p:nvSpPr>
        <p:spPr>
          <a:xfrm>
            <a:off x="607219" y="2210991"/>
            <a:ext cx="3686175" cy="242579"/>
          </a:xfrm>
          <a:prstGeom prst="rect">
            <a:avLst/>
          </a:prstGeom>
          <a:noFill/>
          <a:ln/>
        </p:spPr>
        <p:txBody>
          <a:bodyPr wrap="none" lIns="0" tIns="0" rIns="0" bIns="0" rtlCol="0" anchor="t">
            <a:normAutofit/>
          </a:bodyPr>
          <a:lstStyle/>
          <a:p>
            <a:pPr algn="r" indent="0" marL="0">
              <a:lnSpc>
                <a:spcPts val="1901"/>
              </a:lnSpc>
              <a:buNone/>
            </a:pPr>
            <a:r>
              <a:rPr lang="en-US" sz="1463" b="1" dirty="0">
                <a:solidFill>
                  <a:srgbClr val="0A2540"/>
                </a:solidFill>
                <a:latin typeface="Carlito" pitchFamily="34" charset="0"/>
                <a:ea typeface="Carlito" pitchFamily="34" charset="-122"/>
                <a:cs typeface="Carlito" pitchFamily="34" charset="-120"/>
              </a:rPr>
              <a:t>التسويق الرقمي والإبداع</a:t>
            </a:r>
            <a:endParaRPr lang="en-US" sz="1463" dirty="0"/>
          </a:p>
        </p:txBody>
      </p:sp>
      <p:sp>
        <p:nvSpPr>
          <p:cNvPr id="39" name="Text 37"/>
          <p:cNvSpPr/>
          <p:nvPr/>
        </p:nvSpPr>
        <p:spPr>
          <a:xfrm>
            <a:off x="607219" y="2481002"/>
            <a:ext cx="3686175" cy="164592"/>
          </a:xfrm>
          <a:prstGeom prst="rect">
            <a:avLst/>
          </a:prstGeom>
          <a:noFill/>
          <a:ln/>
        </p:spPr>
        <p:txBody>
          <a:bodyPr wrap="square" lIns="0" tIns="0" rIns="0" bIns="0" rtlCol="0" anchor="t"/>
          <a:lstStyle/>
          <a:p>
            <a:pPr algn="r" indent="0" marL="0">
              <a:lnSpc>
                <a:spcPts val="1013"/>
              </a:lnSpc>
              <a:buNone/>
            </a:pPr>
            <a:r>
              <a:rPr lang="en-US" sz="800" spc="122" kern="0" dirty="0">
                <a:solidFill>
                  <a:srgbClr val="D4A017"/>
                </a:solidFill>
                <a:latin typeface="Carlito" pitchFamily="34" charset="0"/>
                <a:ea typeface="Carlito" pitchFamily="34" charset="-122"/>
                <a:cs typeface="Carlito" pitchFamily="34" charset="-120"/>
              </a:rPr>
              <a:t>DIGITAL MARKETING &amp; CREATIVE</a:t>
            </a:r>
            <a:endParaRPr lang="en-US" sz="800" dirty="0"/>
          </a:p>
        </p:txBody>
      </p:sp>
      <p:sp>
        <p:nvSpPr>
          <p:cNvPr id="40" name="Text 38"/>
          <p:cNvSpPr/>
          <p:nvPr/>
        </p:nvSpPr>
        <p:spPr>
          <a:xfrm>
            <a:off x="607219" y="2709602"/>
            <a:ext cx="3686175" cy="394825"/>
          </a:xfrm>
          <a:prstGeom prst="rect">
            <a:avLst/>
          </a:prstGeom>
          <a:noFill/>
          <a:ln/>
        </p:spPr>
        <p:txBody>
          <a:bodyPr wrap="square" lIns="0" tIns="0" rIns="0" bIns="0" rtlCol="0" anchor="t"/>
          <a:lstStyle/>
          <a:p>
            <a:pPr algn="r" indent="0" marL="0">
              <a:lnSpc>
                <a:spcPts val="1418"/>
              </a:lnSpc>
              <a:buNone/>
            </a:pPr>
            <a:r>
              <a:rPr lang="en-US" sz="800" dirty="0">
                <a:solidFill>
                  <a:srgbClr val="2A3340"/>
                </a:solidFill>
                <a:latin typeface="Carlito" pitchFamily="34" charset="0"/>
                <a:ea typeface="Carlito" pitchFamily="34" charset="-122"/>
                <a:cs typeface="Carlito" pitchFamily="34" charset="-120"/>
              </a:rPr>
              <a:t>صنع الحضور الرقمي الذي يُحقق أثراً — تسويق، تصميم، هوية بصرية، موشن جرافيك، وإنتاج فيديو — كلها متكاملة لخدمة العلامة التجارية.</a:t>
            </a:r>
            <a:endParaRPr lang="en-US" sz="800" dirty="0"/>
          </a:p>
        </p:txBody>
      </p:sp>
      <p:sp>
        <p:nvSpPr>
          <p:cNvPr id="41" name="Shape 39"/>
          <p:cNvSpPr/>
          <p:nvPr/>
        </p:nvSpPr>
        <p:spPr>
          <a:xfrm>
            <a:off x="607219" y="3573103"/>
            <a:ext cx="3686175" cy="0"/>
          </a:xfrm>
          <a:prstGeom prst="line">
            <a:avLst/>
          </a:prstGeom>
          <a:noFill/>
          <a:ln w="7144">
            <a:solidFill>
              <a:srgbClr val="000000"/>
            </a:solidFill>
            <a:prstDash val="solid"/>
          </a:ln>
        </p:spPr>
      </p:sp>
      <p:sp>
        <p:nvSpPr>
          <p:cNvPr id="42" name="Text 40"/>
          <p:cNvSpPr/>
          <p:nvPr/>
        </p:nvSpPr>
        <p:spPr>
          <a:xfrm>
            <a:off x="4250531" y="3305212"/>
            <a:ext cx="42863" cy="42863"/>
          </a:xfrm>
          <a:prstGeom prst="roundRect">
            <a:avLst>
              <a:gd name="adj" fmla="val 22222"/>
            </a:avLst>
          </a:prstGeom>
          <a:solidFill>
            <a:srgbClr val="D4A017"/>
          </a:solidFill>
          <a:ln/>
        </p:spPr>
        <p:txBody>
          <a:bodyPr wrap="square" rtlCol="0" anchor="ctr"/>
          <a:lstStyle/>
          <a:p>
            <a:pPr indent="0" marL="0">
              <a:buNone/>
            </a:pPr>
            <a:endParaRPr lang="en-US" dirty="0"/>
          </a:p>
        </p:txBody>
      </p:sp>
      <p:sp>
        <p:nvSpPr>
          <p:cNvPr id="43" name="Text 41"/>
          <p:cNvSpPr/>
          <p:nvPr/>
        </p:nvSpPr>
        <p:spPr>
          <a:xfrm>
            <a:off x="3070133" y="3255206"/>
            <a:ext cx="1108960" cy="111871"/>
          </a:xfrm>
          <a:prstGeom prst="rect">
            <a:avLst/>
          </a:prstGeom>
          <a:noFill/>
          <a:ln/>
        </p:spPr>
        <p:txBody>
          <a:bodyPr wrap="none" lIns="0" tIns="0" rIns="0" bIns="0" rtlCol="0" anchor="t">
            <a:normAutofit/>
          </a:bodyPr>
          <a:lstStyle/>
          <a:p>
            <a:pPr algn="r" indent="0" marL="0">
              <a:lnSpc>
                <a:spcPts val="1097"/>
              </a:lnSpc>
              <a:buNone/>
            </a:pPr>
            <a:r>
              <a:rPr lang="en-US" sz="800" dirty="0">
                <a:solidFill>
                  <a:srgbClr val="0A2540"/>
                </a:solidFill>
                <a:latin typeface="Carlito" pitchFamily="34" charset="0"/>
                <a:ea typeface="Carlito" pitchFamily="34" charset="-122"/>
                <a:cs typeface="Carlito" pitchFamily="34" charset="-120"/>
              </a:rPr>
              <a:t>التسويق الرقمي</a:t>
            </a:r>
            <a:endParaRPr lang="en-US" sz="800" dirty="0"/>
          </a:p>
        </p:txBody>
      </p:sp>
      <p:sp>
        <p:nvSpPr>
          <p:cNvPr id="44" name="Text 42"/>
          <p:cNvSpPr/>
          <p:nvPr/>
        </p:nvSpPr>
        <p:spPr>
          <a:xfrm>
            <a:off x="2982313" y="3394509"/>
            <a:ext cx="1196781" cy="117872"/>
          </a:xfrm>
          <a:prstGeom prst="rect">
            <a:avLst/>
          </a:prstGeom>
          <a:noFill/>
          <a:ln/>
        </p:spPr>
        <p:txBody>
          <a:bodyPr wrap="none" lIns="0" tIns="0" rIns="0" bIns="0" rtlCol="0" anchor="t"/>
          <a:lstStyle/>
          <a:p>
            <a:pPr algn="r" indent="0" marL="0">
              <a:lnSpc>
                <a:spcPts val="928"/>
              </a:lnSpc>
              <a:buNone/>
            </a:pPr>
            <a:r>
              <a:rPr lang="en-US" sz="800" spc="74" kern="0" dirty="0">
                <a:solidFill>
                  <a:srgbClr val="5B6675">
                    <a:alpha val="70000"/>
                  </a:srgbClr>
                </a:solidFill>
                <a:latin typeface="Carlito" pitchFamily="34" charset="0"/>
                <a:ea typeface="Carlito" pitchFamily="34" charset="-122"/>
                <a:cs typeface="Carlito" pitchFamily="34" charset="-120"/>
              </a:rPr>
              <a:t>DIGITAL MARKETING</a:t>
            </a:r>
            <a:endParaRPr lang="en-US" sz="800" dirty="0"/>
          </a:p>
        </p:txBody>
      </p:sp>
      <p:sp>
        <p:nvSpPr>
          <p:cNvPr id="45" name="Shape 43"/>
          <p:cNvSpPr/>
          <p:nvPr/>
        </p:nvSpPr>
        <p:spPr>
          <a:xfrm>
            <a:off x="607219" y="3951722"/>
            <a:ext cx="3686175" cy="0"/>
          </a:xfrm>
          <a:prstGeom prst="line">
            <a:avLst/>
          </a:prstGeom>
          <a:noFill/>
          <a:ln w="7144">
            <a:solidFill>
              <a:srgbClr val="000000"/>
            </a:solidFill>
            <a:prstDash val="solid"/>
          </a:ln>
        </p:spPr>
      </p:sp>
      <p:sp>
        <p:nvSpPr>
          <p:cNvPr id="46" name="Text 44"/>
          <p:cNvSpPr/>
          <p:nvPr/>
        </p:nvSpPr>
        <p:spPr>
          <a:xfrm>
            <a:off x="4250531" y="3683831"/>
            <a:ext cx="42863" cy="42863"/>
          </a:xfrm>
          <a:prstGeom prst="roundRect">
            <a:avLst>
              <a:gd name="adj" fmla="val 22222"/>
            </a:avLst>
          </a:prstGeom>
          <a:solidFill>
            <a:srgbClr val="D4A017"/>
          </a:solidFill>
          <a:ln/>
        </p:spPr>
        <p:txBody>
          <a:bodyPr wrap="square" rtlCol="0" anchor="ctr"/>
          <a:lstStyle/>
          <a:p>
            <a:pPr indent="0" marL="0">
              <a:buNone/>
            </a:pPr>
            <a:endParaRPr lang="en-US" dirty="0"/>
          </a:p>
        </p:txBody>
      </p:sp>
      <p:sp>
        <p:nvSpPr>
          <p:cNvPr id="47" name="Text 45"/>
          <p:cNvSpPr/>
          <p:nvPr/>
        </p:nvSpPr>
        <p:spPr>
          <a:xfrm>
            <a:off x="3226071" y="3633825"/>
            <a:ext cx="953023" cy="111871"/>
          </a:xfrm>
          <a:prstGeom prst="rect">
            <a:avLst/>
          </a:prstGeom>
          <a:noFill/>
          <a:ln/>
        </p:spPr>
        <p:txBody>
          <a:bodyPr wrap="none" lIns="0" tIns="0" rIns="0" bIns="0" rtlCol="0" anchor="t">
            <a:normAutofit/>
          </a:bodyPr>
          <a:lstStyle/>
          <a:p>
            <a:pPr algn="r" indent="0" marL="0">
              <a:lnSpc>
                <a:spcPts val="1097"/>
              </a:lnSpc>
              <a:buNone/>
            </a:pPr>
            <a:r>
              <a:rPr lang="en-US" sz="800" dirty="0">
                <a:solidFill>
                  <a:srgbClr val="0A2540"/>
                </a:solidFill>
                <a:latin typeface="Carlito" pitchFamily="34" charset="0"/>
                <a:ea typeface="Carlito" pitchFamily="34" charset="-122"/>
                <a:cs typeface="Carlito" pitchFamily="34" charset="-120"/>
              </a:rPr>
              <a:t>تصميم جرافيك</a:t>
            </a:r>
            <a:endParaRPr lang="en-US" sz="800" dirty="0"/>
          </a:p>
        </p:txBody>
      </p:sp>
      <p:sp>
        <p:nvSpPr>
          <p:cNvPr id="48" name="Text 46"/>
          <p:cNvSpPr/>
          <p:nvPr/>
        </p:nvSpPr>
        <p:spPr>
          <a:xfrm>
            <a:off x="3150599" y="3773128"/>
            <a:ext cx="1028495" cy="117872"/>
          </a:xfrm>
          <a:prstGeom prst="rect">
            <a:avLst/>
          </a:prstGeom>
          <a:noFill/>
          <a:ln/>
        </p:spPr>
        <p:txBody>
          <a:bodyPr wrap="none" lIns="0" tIns="0" rIns="0" bIns="0" rtlCol="0" anchor="t"/>
          <a:lstStyle/>
          <a:p>
            <a:pPr algn="r" indent="0" marL="0">
              <a:lnSpc>
                <a:spcPts val="928"/>
              </a:lnSpc>
              <a:buNone/>
            </a:pPr>
            <a:r>
              <a:rPr lang="en-US" sz="800" spc="74" kern="0" dirty="0">
                <a:solidFill>
                  <a:srgbClr val="5B6675">
                    <a:alpha val="70000"/>
                  </a:srgbClr>
                </a:solidFill>
                <a:latin typeface="Carlito" pitchFamily="34" charset="0"/>
                <a:ea typeface="Carlito" pitchFamily="34" charset="-122"/>
                <a:cs typeface="Carlito" pitchFamily="34" charset="-120"/>
              </a:rPr>
              <a:t>GRAPHIC DESIGN</a:t>
            </a:r>
            <a:endParaRPr lang="en-US" sz="800" dirty="0"/>
          </a:p>
        </p:txBody>
      </p:sp>
      <p:sp>
        <p:nvSpPr>
          <p:cNvPr id="49" name="Shape 47"/>
          <p:cNvSpPr/>
          <p:nvPr/>
        </p:nvSpPr>
        <p:spPr>
          <a:xfrm>
            <a:off x="607219" y="4330340"/>
            <a:ext cx="3686175" cy="0"/>
          </a:xfrm>
          <a:prstGeom prst="line">
            <a:avLst/>
          </a:prstGeom>
          <a:noFill/>
          <a:ln w="7144">
            <a:solidFill>
              <a:srgbClr val="000000"/>
            </a:solidFill>
            <a:prstDash val="solid"/>
          </a:ln>
        </p:spPr>
      </p:sp>
      <p:sp>
        <p:nvSpPr>
          <p:cNvPr id="50" name="Text 48"/>
          <p:cNvSpPr/>
          <p:nvPr/>
        </p:nvSpPr>
        <p:spPr>
          <a:xfrm>
            <a:off x="4250531" y="4062450"/>
            <a:ext cx="42863" cy="42863"/>
          </a:xfrm>
          <a:prstGeom prst="roundRect">
            <a:avLst>
              <a:gd name="adj" fmla="val 22222"/>
            </a:avLst>
          </a:prstGeom>
          <a:solidFill>
            <a:srgbClr val="D4A017"/>
          </a:solidFill>
          <a:ln/>
        </p:spPr>
        <p:txBody>
          <a:bodyPr wrap="square" rtlCol="0" anchor="ctr"/>
          <a:lstStyle/>
          <a:p>
            <a:pPr indent="0" marL="0">
              <a:buNone/>
            </a:pPr>
            <a:endParaRPr lang="en-US" dirty="0"/>
          </a:p>
        </p:txBody>
      </p:sp>
      <p:sp>
        <p:nvSpPr>
          <p:cNvPr id="51" name="Text 49"/>
          <p:cNvSpPr/>
          <p:nvPr/>
        </p:nvSpPr>
        <p:spPr>
          <a:xfrm>
            <a:off x="3537553" y="4012443"/>
            <a:ext cx="641541" cy="111871"/>
          </a:xfrm>
          <a:prstGeom prst="rect">
            <a:avLst/>
          </a:prstGeom>
          <a:noFill/>
          <a:ln/>
        </p:spPr>
        <p:txBody>
          <a:bodyPr wrap="none" lIns="0" tIns="0" rIns="0" bIns="0" rtlCol="0" anchor="t">
            <a:normAutofit/>
          </a:bodyPr>
          <a:lstStyle/>
          <a:p>
            <a:pPr algn="r" indent="0" marL="0">
              <a:lnSpc>
                <a:spcPts val="1097"/>
              </a:lnSpc>
              <a:buNone/>
            </a:pPr>
            <a:r>
              <a:rPr lang="en-US" sz="731" dirty="0">
                <a:solidFill>
                  <a:srgbClr val="0A2540"/>
                </a:solidFill>
                <a:latin typeface="Carlito" pitchFamily="34" charset="0"/>
                <a:ea typeface="Carlito" pitchFamily="34" charset="-122"/>
                <a:cs typeface="Carlito" pitchFamily="34" charset="-120"/>
              </a:rPr>
              <a:t>الهوية البصرية</a:t>
            </a:r>
            <a:endParaRPr lang="en-US" sz="731" dirty="0"/>
          </a:p>
        </p:txBody>
      </p:sp>
      <p:sp>
        <p:nvSpPr>
          <p:cNvPr id="52" name="Text 50"/>
          <p:cNvSpPr/>
          <p:nvPr/>
        </p:nvSpPr>
        <p:spPr>
          <a:xfrm>
            <a:off x="3427630" y="4151747"/>
            <a:ext cx="751464" cy="117872"/>
          </a:xfrm>
          <a:prstGeom prst="rect">
            <a:avLst/>
          </a:prstGeom>
          <a:noFill/>
          <a:ln/>
        </p:spPr>
        <p:txBody>
          <a:bodyPr wrap="none" lIns="0" tIns="0" rIns="0" bIns="0" rtlCol="0" anchor="t"/>
          <a:lstStyle/>
          <a:p>
            <a:pPr algn="r" indent="0" marL="0">
              <a:lnSpc>
                <a:spcPts val="928"/>
              </a:lnSpc>
              <a:buNone/>
            </a:pPr>
            <a:r>
              <a:rPr lang="en-US" sz="800" spc="74" kern="0" dirty="0">
                <a:solidFill>
                  <a:srgbClr val="5B6675">
                    <a:alpha val="70000"/>
                  </a:srgbClr>
                </a:solidFill>
                <a:latin typeface="Carlito" pitchFamily="34" charset="0"/>
                <a:ea typeface="Carlito" pitchFamily="34" charset="-122"/>
                <a:cs typeface="Carlito" pitchFamily="34" charset="-120"/>
              </a:rPr>
              <a:t>BRANDING</a:t>
            </a:r>
            <a:endParaRPr lang="en-US" sz="800" dirty="0"/>
          </a:p>
        </p:txBody>
      </p:sp>
      <p:sp>
        <p:nvSpPr>
          <p:cNvPr id="53" name="Shape 51"/>
          <p:cNvSpPr/>
          <p:nvPr/>
        </p:nvSpPr>
        <p:spPr>
          <a:xfrm>
            <a:off x="607219" y="4708959"/>
            <a:ext cx="3686175" cy="0"/>
          </a:xfrm>
          <a:prstGeom prst="line">
            <a:avLst/>
          </a:prstGeom>
          <a:noFill/>
          <a:ln w="7144">
            <a:solidFill>
              <a:srgbClr val="000000"/>
            </a:solidFill>
            <a:prstDash val="solid"/>
          </a:ln>
        </p:spPr>
      </p:sp>
      <p:sp>
        <p:nvSpPr>
          <p:cNvPr id="54" name="Text 52"/>
          <p:cNvSpPr/>
          <p:nvPr/>
        </p:nvSpPr>
        <p:spPr>
          <a:xfrm>
            <a:off x="4250531" y="4441068"/>
            <a:ext cx="42863" cy="42863"/>
          </a:xfrm>
          <a:prstGeom prst="roundRect">
            <a:avLst>
              <a:gd name="adj" fmla="val 22222"/>
            </a:avLst>
          </a:prstGeom>
          <a:solidFill>
            <a:srgbClr val="D4A017"/>
          </a:solidFill>
          <a:ln/>
        </p:spPr>
        <p:txBody>
          <a:bodyPr wrap="square" rtlCol="0" anchor="ctr"/>
          <a:lstStyle/>
          <a:p>
            <a:pPr indent="0" marL="0">
              <a:buNone/>
            </a:pPr>
            <a:endParaRPr lang="en-US" dirty="0"/>
          </a:p>
        </p:txBody>
      </p:sp>
      <p:sp>
        <p:nvSpPr>
          <p:cNvPr id="55" name="Text 53"/>
          <p:cNvSpPr/>
          <p:nvPr/>
        </p:nvSpPr>
        <p:spPr>
          <a:xfrm>
            <a:off x="3138290" y="4391062"/>
            <a:ext cx="1040803" cy="111871"/>
          </a:xfrm>
          <a:prstGeom prst="rect">
            <a:avLst/>
          </a:prstGeom>
          <a:noFill/>
          <a:ln/>
        </p:spPr>
        <p:txBody>
          <a:bodyPr wrap="none" lIns="0" tIns="0" rIns="0" bIns="0" rtlCol="0" anchor="t">
            <a:normAutofit/>
          </a:bodyPr>
          <a:lstStyle/>
          <a:p>
            <a:pPr algn="r" indent="0" marL="0">
              <a:lnSpc>
                <a:spcPts val="1097"/>
              </a:lnSpc>
              <a:buNone/>
            </a:pPr>
            <a:r>
              <a:rPr lang="en-US" sz="800" dirty="0">
                <a:solidFill>
                  <a:srgbClr val="0A2540"/>
                </a:solidFill>
                <a:latin typeface="Carlito" pitchFamily="34" charset="0"/>
                <a:ea typeface="Carlito" pitchFamily="34" charset="-122"/>
                <a:cs typeface="Carlito" pitchFamily="34" charset="-120"/>
              </a:rPr>
              <a:t>موشن جرافيك</a:t>
            </a:r>
            <a:endParaRPr lang="en-US" sz="800" dirty="0"/>
          </a:p>
        </p:txBody>
      </p:sp>
      <p:sp>
        <p:nvSpPr>
          <p:cNvPr id="56" name="Text 54"/>
          <p:cNvSpPr/>
          <p:nvPr/>
        </p:nvSpPr>
        <p:spPr>
          <a:xfrm>
            <a:off x="3055868" y="4530365"/>
            <a:ext cx="1123226" cy="117872"/>
          </a:xfrm>
          <a:prstGeom prst="rect">
            <a:avLst/>
          </a:prstGeom>
          <a:noFill/>
          <a:ln/>
        </p:spPr>
        <p:txBody>
          <a:bodyPr wrap="none" lIns="0" tIns="0" rIns="0" bIns="0" rtlCol="0" anchor="t"/>
          <a:lstStyle/>
          <a:p>
            <a:pPr algn="r" indent="0" marL="0">
              <a:lnSpc>
                <a:spcPts val="928"/>
              </a:lnSpc>
              <a:buNone/>
            </a:pPr>
            <a:r>
              <a:rPr lang="en-US" sz="800" spc="74" kern="0" dirty="0">
                <a:solidFill>
                  <a:srgbClr val="5B6675">
                    <a:alpha val="70000"/>
                  </a:srgbClr>
                </a:solidFill>
                <a:latin typeface="Carlito" pitchFamily="34" charset="0"/>
                <a:ea typeface="Carlito" pitchFamily="34" charset="-122"/>
                <a:cs typeface="Carlito" pitchFamily="34" charset="-120"/>
              </a:rPr>
              <a:t>MOTION GRAPHICS</a:t>
            </a:r>
            <a:endParaRPr lang="en-US" sz="800" dirty="0"/>
          </a:p>
        </p:txBody>
      </p:sp>
      <p:sp>
        <p:nvSpPr>
          <p:cNvPr id="57" name="Shape 55"/>
          <p:cNvSpPr/>
          <p:nvPr/>
        </p:nvSpPr>
        <p:spPr>
          <a:xfrm>
            <a:off x="607219" y="5087578"/>
            <a:ext cx="3686175" cy="0"/>
          </a:xfrm>
          <a:prstGeom prst="line">
            <a:avLst/>
          </a:prstGeom>
          <a:noFill/>
          <a:ln w="7144">
            <a:solidFill>
              <a:srgbClr val="000000"/>
            </a:solidFill>
            <a:prstDash val="solid"/>
          </a:ln>
        </p:spPr>
      </p:sp>
      <p:sp>
        <p:nvSpPr>
          <p:cNvPr id="58" name="Text 56"/>
          <p:cNvSpPr/>
          <p:nvPr/>
        </p:nvSpPr>
        <p:spPr>
          <a:xfrm>
            <a:off x="4250531" y="4819687"/>
            <a:ext cx="42863" cy="42863"/>
          </a:xfrm>
          <a:prstGeom prst="roundRect">
            <a:avLst>
              <a:gd name="adj" fmla="val 22222"/>
            </a:avLst>
          </a:prstGeom>
          <a:solidFill>
            <a:srgbClr val="D4A017"/>
          </a:solidFill>
          <a:ln/>
        </p:spPr>
        <p:txBody>
          <a:bodyPr wrap="square" rtlCol="0" anchor="ctr"/>
          <a:lstStyle/>
          <a:p>
            <a:pPr indent="0" marL="0">
              <a:buNone/>
            </a:pPr>
            <a:endParaRPr lang="en-US" dirty="0"/>
          </a:p>
        </p:txBody>
      </p:sp>
      <p:sp>
        <p:nvSpPr>
          <p:cNvPr id="59" name="Text 57"/>
          <p:cNvSpPr/>
          <p:nvPr/>
        </p:nvSpPr>
        <p:spPr>
          <a:xfrm>
            <a:off x="3070918" y="4769681"/>
            <a:ext cx="1108176" cy="111871"/>
          </a:xfrm>
          <a:prstGeom prst="rect">
            <a:avLst/>
          </a:prstGeom>
          <a:noFill/>
          <a:ln/>
        </p:spPr>
        <p:txBody>
          <a:bodyPr wrap="none" lIns="0" tIns="0" rIns="0" bIns="0" rtlCol="0" anchor="t">
            <a:normAutofit/>
          </a:bodyPr>
          <a:lstStyle/>
          <a:p>
            <a:pPr algn="r" indent="0" marL="0">
              <a:lnSpc>
                <a:spcPts val="1097"/>
              </a:lnSpc>
              <a:buNone/>
            </a:pPr>
            <a:r>
              <a:rPr lang="en-US" sz="800" dirty="0">
                <a:solidFill>
                  <a:srgbClr val="0A2540"/>
                </a:solidFill>
                <a:latin typeface="Carlito" pitchFamily="34" charset="0"/>
                <a:ea typeface="Carlito" pitchFamily="34" charset="-122"/>
                <a:cs typeface="Carlito" pitchFamily="34" charset="-120"/>
              </a:rPr>
              <a:t>إنتاج الفيديو</a:t>
            </a:r>
            <a:endParaRPr lang="en-US" sz="800" dirty="0"/>
          </a:p>
        </p:txBody>
      </p:sp>
      <p:sp>
        <p:nvSpPr>
          <p:cNvPr id="60" name="Text 58"/>
          <p:cNvSpPr/>
          <p:nvPr/>
        </p:nvSpPr>
        <p:spPr>
          <a:xfrm>
            <a:off x="2983160" y="4908984"/>
            <a:ext cx="1195934" cy="117872"/>
          </a:xfrm>
          <a:prstGeom prst="rect">
            <a:avLst/>
          </a:prstGeom>
          <a:noFill/>
          <a:ln/>
        </p:spPr>
        <p:txBody>
          <a:bodyPr wrap="none" lIns="0" tIns="0" rIns="0" bIns="0" rtlCol="0" anchor="t"/>
          <a:lstStyle/>
          <a:p>
            <a:pPr algn="r" indent="0" marL="0">
              <a:lnSpc>
                <a:spcPts val="928"/>
              </a:lnSpc>
              <a:buNone/>
            </a:pPr>
            <a:r>
              <a:rPr lang="en-US" sz="800" spc="74" kern="0" dirty="0">
                <a:solidFill>
                  <a:srgbClr val="5B6675">
                    <a:alpha val="70000"/>
                  </a:srgbClr>
                </a:solidFill>
                <a:latin typeface="Carlito" pitchFamily="34" charset="0"/>
                <a:ea typeface="Carlito" pitchFamily="34" charset="-122"/>
                <a:cs typeface="Carlito" pitchFamily="34" charset="-120"/>
              </a:rPr>
              <a:t>VIDEO PRODUCTION</a:t>
            </a:r>
            <a:endParaRPr lang="en-US" sz="800" dirty="0"/>
          </a:p>
        </p:txBody>
      </p:sp>
      <p:sp>
        <p:nvSpPr>
          <p:cNvPr id="61" name="Text 59"/>
          <p:cNvSpPr/>
          <p:nvPr/>
        </p:nvSpPr>
        <p:spPr>
          <a:xfrm>
            <a:off x="3950494" y="5219737"/>
            <a:ext cx="342900" cy="21431"/>
          </a:xfrm>
          <a:prstGeom prst="rect">
            <a:avLst/>
          </a:prstGeom>
          <a:solidFill>
            <a:srgbClr val="D4A017"/>
          </a:solidFill>
          <a:ln/>
        </p:spPr>
        <p:txBody>
          <a:bodyPr wrap="square" rtlCol="0" anchor="ctr"/>
          <a:lstStyle/>
          <a:p>
            <a:pPr indent="0" marL="0">
              <a:buNone/>
            </a:pPr>
            <a:endParaRPr lang="en-US" dirty="0"/>
          </a:p>
        </p:txBody>
      </p:sp>
      <p:sp>
        <p:nvSpPr>
          <p:cNvPr id="62" name="Text 60"/>
          <p:cNvSpPr/>
          <p:nvPr/>
        </p:nvSpPr>
        <p:spPr>
          <a:xfrm>
            <a:off x="607219" y="5312606"/>
            <a:ext cx="3686175" cy="91440"/>
          </a:xfrm>
          <a:prstGeom prst="rect">
            <a:avLst/>
          </a:prstGeom>
          <a:noFill/>
          <a:ln/>
        </p:spPr>
        <p:txBody>
          <a:bodyPr wrap="none" lIns="0" tIns="0" rIns="0" bIns="0" rtlCol="0" anchor="t"/>
          <a:lstStyle/>
          <a:p>
            <a:pPr algn="r" indent="0" marL="0">
              <a:lnSpc>
                <a:spcPts val="928"/>
              </a:lnSpc>
              <a:buNone/>
            </a:pPr>
            <a:r>
              <a:rPr lang="en-US" sz="800" spc="124" kern="0" dirty="0">
                <a:solidFill>
                  <a:srgbClr val="D4A017"/>
                </a:solidFill>
                <a:latin typeface="Carlito" pitchFamily="34" charset="0"/>
                <a:ea typeface="Carlito" pitchFamily="34" charset="-122"/>
                <a:cs typeface="Carlito" pitchFamily="34" charset="-120"/>
              </a:rPr>
              <a:t>CRAFTED FOR IMPACT</a:t>
            </a:r>
            <a:endParaRPr lang="en-US" sz="800" dirty="0"/>
          </a:p>
        </p:txBody>
      </p:sp>
      <p:sp>
        <p:nvSpPr>
          <p:cNvPr id="63" name="Text 61"/>
          <p:cNvSpPr/>
          <p:nvPr/>
        </p:nvSpPr>
        <p:spPr>
          <a:xfrm>
            <a:off x="8114206" y="187223"/>
            <a:ext cx="652604" cy="243488"/>
          </a:xfrm>
          <a:prstGeom prst="roundRect">
            <a:avLst>
              <a:gd name="adj" fmla="val 3907985"/>
            </a:avLst>
          </a:prstGeom>
          <a:noFill/>
          <a:ln w="7144">
            <a:solidFill>
              <a:srgbClr val="0A2540"/>
            </a:solidFill>
            <a:prstDash val="solid"/>
          </a:ln>
        </p:spPr>
        <p:txBody>
          <a:bodyPr wrap="square" rtlCol="0" anchor="ctr"/>
          <a:lstStyle/>
          <a:p>
            <a:pPr indent="0" marL="0">
              <a:buNone/>
            </a:pPr>
            <a:endParaRPr lang="en-US" dirty="0"/>
          </a:p>
        </p:txBody>
      </p:sp>
      <p:sp>
        <p:nvSpPr>
          <p:cNvPr id="64" name="Text 62"/>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0A2540"/>
                </a:solidFill>
                <a:latin typeface="Carlito" pitchFamily="34" charset="0"/>
                <a:ea typeface="Carlito" pitchFamily="34" charset="-122"/>
                <a:cs typeface="Carlito" pitchFamily="34" charset="-120"/>
              </a:rPr>
              <a:t>← HOME</a:t>
            </a:r>
            <a:endParaRPr lang="en-US" sz="800" dirty="0"/>
          </a:p>
        </p:txBody>
      </p:sp>
      <p:sp>
        <p:nvSpPr>
          <p:cNvPr id="65" name="Text 63"/>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0A2540">
                    <a:alpha val="65000"/>
                  </a:srgbClr>
                </a:solidFill>
                <a:latin typeface="Liberation Sans Narrow" pitchFamily="34" charset="0"/>
                <a:ea typeface="Liberation Sans Narrow" pitchFamily="34" charset="-122"/>
                <a:cs typeface="Liberation Sans Narrow" pitchFamily="34" charset="-120"/>
              </a:rPr>
              <a:t>08 / 24</a:t>
            </a:r>
            <a:endParaRPr lang="en-US" sz="800" dirty="0"/>
          </a:p>
        </p:txBody>
      </p:sp>
      <p:sp>
        <p:nvSpPr>
          <p:cNvPr id="66" name="Text 64"/>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0A2540"/>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7321870" y="728663"/>
            <a:ext cx="1422080" cy="128016"/>
          </a:xfrm>
          <a:prstGeom prst="rect">
            <a:avLst/>
          </a:prstGeom>
          <a:noFill/>
          <a:ln/>
        </p:spPr>
        <p:txBody>
          <a:bodyPr wrap="none" lIns="0" tIns="0" rIns="0" bIns="0" rtlCol="0" anchor="t"/>
          <a:lstStyle/>
          <a:p>
            <a:pPr algn="r" indent="0" marL="0">
              <a:lnSpc>
                <a:spcPts val="1013"/>
              </a:lnSpc>
              <a:buNone/>
            </a:pPr>
            <a:r>
              <a:rPr lang="en-US" sz="800" spc="162" kern="0" dirty="0">
                <a:solidFill>
                  <a:srgbClr val="D4A017"/>
                </a:solidFill>
                <a:latin typeface="Carlito" pitchFamily="34" charset="0"/>
                <a:ea typeface="Carlito" pitchFamily="34" charset="-122"/>
                <a:cs typeface="Carlito" pitchFamily="34" charset="-120"/>
              </a:rPr>
              <a:t>SERVICES · الخدمات</a:t>
            </a:r>
            <a:endParaRPr lang="en-US" sz="800" dirty="0"/>
          </a:p>
        </p:txBody>
      </p:sp>
      <p:sp>
        <p:nvSpPr>
          <p:cNvPr id="3" name="Text 1"/>
          <p:cNvSpPr/>
          <p:nvPr/>
        </p:nvSpPr>
        <p:spPr>
          <a:xfrm>
            <a:off x="5801824" y="942975"/>
            <a:ext cx="2942126" cy="379762"/>
          </a:xfrm>
          <a:prstGeom prst="rect">
            <a:avLst/>
          </a:prstGeom>
          <a:noFill/>
          <a:ln/>
        </p:spPr>
        <p:txBody>
          <a:bodyPr wrap="none" lIns="0" tIns="0" rIns="0" bIns="0" rtlCol="0" anchor="t">
            <a:normAutofit/>
          </a:bodyPr>
          <a:lstStyle/>
          <a:p>
            <a:pPr algn="r" indent="0" marL="0">
              <a:lnSpc>
                <a:spcPts val="2869"/>
              </a:lnSpc>
              <a:buNone/>
            </a:pPr>
            <a:r>
              <a:rPr lang="en-US" sz="1913" b="1" dirty="0">
                <a:solidFill>
                  <a:srgbClr val="0A2540"/>
                </a:solidFill>
                <a:latin typeface="Carlito" pitchFamily="34" charset="0"/>
                <a:ea typeface="Carlito" pitchFamily="34" charset="-122"/>
                <a:cs typeface="Carlito" pitchFamily="34" charset="-120"/>
              </a:rPr>
              <a:t>الحلول التقنية والرقمية</a:t>
            </a:r>
            <a:endParaRPr lang="en-US" sz="1913" dirty="0"/>
          </a:p>
        </p:txBody>
      </p:sp>
      <p:sp>
        <p:nvSpPr>
          <p:cNvPr id="4" name="Text 2"/>
          <p:cNvSpPr/>
          <p:nvPr/>
        </p:nvSpPr>
        <p:spPr>
          <a:xfrm>
            <a:off x="5941926" y="1350169"/>
            <a:ext cx="2802024" cy="164592"/>
          </a:xfrm>
          <a:prstGeom prst="rect">
            <a:avLst/>
          </a:prstGeom>
          <a:noFill/>
          <a:ln/>
        </p:spPr>
        <p:txBody>
          <a:bodyPr wrap="square" lIns="0" tIns="0" rIns="0" bIns="0" rtlCol="0" anchor="t"/>
          <a:lstStyle/>
          <a:p>
            <a:pPr algn="r" indent="0" marL="0">
              <a:lnSpc>
                <a:spcPts val="1181"/>
              </a:lnSpc>
              <a:buNone/>
            </a:pPr>
            <a:r>
              <a:rPr lang="en-US" sz="788" dirty="0">
                <a:solidFill>
                  <a:srgbClr val="5B6675"/>
                </a:solidFill>
                <a:latin typeface="Carlito" pitchFamily="34" charset="0"/>
                <a:ea typeface="Carlito" pitchFamily="34" charset="-122"/>
                <a:cs typeface="Carlito" pitchFamily="34" charset="-120"/>
              </a:rPr>
              <a:t>Eight engineering capabilities covering the full product lifecycle.</a:t>
            </a:r>
            <a:endParaRPr lang="en-US" sz="788" dirty="0"/>
          </a:p>
        </p:txBody>
      </p:sp>
      <p:sp>
        <p:nvSpPr>
          <p:cNvPr id="5" name="Text 3"/>
          <p:cNvSpPr/>
          <p:nvPr/>
        </p:nvSpPr>
        <p:spPr>
          <a:xfrm>
            <a:off x="6032897" y="1646634"/>
            <a:ext cx="2707481"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6" name="Text 4"/>
          <p:cNvSpPr/>
          <p:nvPr/>
        </p:nvSpPr>
        <p:spPr>
          <a:xfrm>
            <a:off x="6136481" y="1750219"/>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7" name="Text 5"/>
          <p:cNvSpPr/>
          <p:nvPr/>
        </p:nvSpPr>
        <p:spPr>
          <a:xfrm>
            <a:off x="8408194" y="1764506"/>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8" name="Text 6"/>
          <p:cNvSpPr/>
          <p:nvPr/>
        </p:nvSpPr>
        <p:spPr>
          <a:xfrm>
            <a:off x="6146104" y="1794867"/>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01</a:t>
            </a:r>
            <a:endParaRPr lang="en-US" sz="731" dirty="0"/>
          </a:p>
        </p:txBody>
      </p:sp>
      <p:sp>
        <p:nvSpPr>
          <p:cNvPr id="9" name="Text 7"/>
          <p:cNvSpPr/>
          <p:nvPr/>
        </p:nvSpPr>
        <p:spPr>
          <a:xfrm>
            <a:off x="6165056" y="2064544"/>
            <a:ext cx="2443163" cy="149711"/>
          </a:xfrm>
          <a:prstGeom prst="rect">
            <a:avLst/>
          </a:prstGeom>
          <a:noFill/>
          <a:ln/>
        </p:spPr>
        <p:txBody>
          <a:bodyPr wrap="non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تطوير المواقع والمنصات</a:t>
            </a:r>
            <a:endParaRPr lang="en-US" sz="900" dirty="0"/>
          </a:p>
        </p:txBody>
      </p:sp>
      <p:sp>
        <p:nvSpPr>
          <p:cNvPr id="10" name="Text 8"/>
          <p:cNvSpPr/>
          <p:nvPr/>
        </p:nvSpPr>
        <p:spPr>
          <a:xfrm>
            <a:off x="6165056" y="2241686"/>
            <a:ext cx="244316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WEB &amp; PLATFORM DEV</a:t>
            </a:r>
            <a:endParaRPr lang="en-US" sz="800" dirty="0"/>
          </a:p>
        </p:txBody>
      </p:sp>
      <p:sp>
        <p:nvSpPr>
          <p:cNvPr id="11" name="Text 9"/>
          <p:cNvSpPr/>
          <p:nvPr/>
        </p:nvSpPr>
        <p:spPr>
          <a:xfrm>
            <a:off x="3218259" y="1646634"/>
            <a:ext cx="2707481"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12" name="Text 10"/>
          <p:cNvSpPr/>
          <p:nvPr/>
        </p:nvSpPr>
        <p:spPr>
          <a:xfrm>
            <a:off x="3321844" y="1750219"/>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13" name="Text 11"/>
          <p:cNvSpPr/>
          <p:nvPr/>
        </p:nvSpPr>
        <p:spPr>
          <a:xfrm>
            <a:off x="5593556" y="1764506"/>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14" name="Text 12"/>
          <p:cNvSpPr/>
          <p:nvPr/>
        </p:nvSpPr>
        <p:spPr>
          <a:xfrm>
            <a:off x="3331466" y="1794867"/>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02</a:t>
            </a:r>
            <a:endParaRPr lang="en-US" sz="731" dirty="0"/>
          </a:p>
        </p:txBody>
      </p:sp>
      <p:sp>
        <p:nvSpPr>
          <p:cNvPr id="15" name="Text 13"/>
          <p:cNvSpPr/>
          <p:nvPr/>
        </p:nvSpPr>
        <p:spPr>
          <a:xfrm>
            <a:off x="3350419" y="2064544"/>
            <a:ext cx="2443163" cy="149711"/>
          </a:xfrm>
          <a:prstGeom prst="rect">
            <a:avLst/>
          </a:prstGeom>
          <a:noFill/>
          <a:ln/>
        </p:spPr>
        <p:txBody>
          <a:bodyPr wrap="non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تطوير تطبيقات الجوال</a:t>
            </a:r>
            <a:endParaRPr lang="en-US" sz="900" dirty="0"/>
          </a:p>
        </p:txBody>
      </p:sp>
      <p:sp>
        <p:nvSpPr>
          <p:cNvPr id="16" name="Text 14"/>
          <p:cNvSpPr/>
          <p:nvPr/>
        </p:nvSpPr>
        <p:spPr>
          <a:xfrm>
            <a:off x="3350419" y="2241686"/>
            <a:ext cx="244316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MOBILE APP DEV</a:t>
            </a:r>
            <a:endParaRPr lang="en-US" sz="800" dirty="0"/>
          </a:p>
        </p:txBody>
      </p:sp>
      <p:sp>
        <p:nvSpPr>
          <p:cNvPr id="17" name="Text 15"/>
          <p:cNvSpPr/>
          <p:nvPr/>
        </p:nvSpPr>
        <p:spPr>
          <a:xfrm>
            <a:off x="403622" y="1646634"/>
            <a:ext cx="2707481"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18" name="Text 16"/>
          <p:cNvSpPr/>
          <p:nvPr/>
        </p:nvSpPr>
        <p:spPr>
          <a:xfrm>
            <a:off x="507206" y="1750219"/>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19" name="Text 17"/>
          <p:cNvSpPr/>
          <p:nvPr/>
        </p:nvSpPr>
        <p:spPr>
          <a:xfrm>
            <a:off x="2778919" y="1764506"/>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20" name="Text 18"/>
          <p:cNvSpPr/>
          <p:nvPr/>
        </p:nvSpPr>
        <p:spPr>
          <a:xfrm>
            <a:off x="516829" y="1794867"/>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03</a:t>
            </a:r>
            <a:endParaRPr lang="en-US" sz="731" dirty="0"/>
          </a:p>
        </p:txBody>
      </p:sp>
      <p:sp>
        <p:nvSpPr>
          <p:cNvPr id="21" name="Text 19"/>
          <p:cNvSpPr/>
          <p:nvPr/>
        </p:nvSpPr>
        <p:spPr>
          <a:xfrm>
            <a:off x="535781" y="2064544"/>
            <a:ext cx="2443163" cy="149711"/>
          </a:xfrm>
          <a:prstGeom prst="rect">
            <a:avLst/>
          </a:prstGeom>
          <a:noFill/>
          <a:ln/>
        </p:spPr>
        <p:txBody>
          <a:bodyPr wrap="squar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تطوير المتاجر الإلكترونية</a:t>
            </a:r>
            <a:endParaRPr lang="en-US" sz="900" dirty="0"/>
          </a:p>
        </p:txBody>
      </p:sp>
      <p:sp>
        <p:nvSpPr>
          <p:cNvPr id="22" name="Text 20"/>
          <p:cNvSpPr/>
          <p:nvPr/>
        </p:nvSpPr>
        <p:spPr>
          <a:xfrm>
            <a:off x="535781" y="2241686"/>
            <a:ext cx="244316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E-COMMERCE</a:t>
            </a:r>
            <a:endParaRPr lang="en-US" sz="800" dirty="0"/>
          </a:p>
        </p:txBody>
      </p:sp>
      <p:sp>
        <p:nvSpPr>
          <p:cNvPr id="23" name="Text 21"/>
          <p:cNvSpPr/>
          <p:nvPr/>
        </p:nvSpPr>
        <p:spPr>
          <a:xfrm>
            <a:off x="6032897" y="2803922"/>
            <a:ext cx="2707481"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24" name="Text 22"/>
          <p:cNvSpPr/>
          <p:nvPr/>
        </p:nvSpPr>
        <p:spPr>
          <a:xfrm>
            <a:off x="6136481" y="2907506"/>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25" name="Text 23"/>
          <p:cNvSpPr/>
          <p:nvPr/>
        </p:nvSpPr>
        <p:spPr>
          <a:xfrm>
            <a:off x="8408194" y="2921794"/>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26" name="Text 24"/>
          <p:cNvSpPr/>
          <p:nvPr/>
        </p:nvSpPr>
        <p:spPr>
          <a:xfrm>
            <a:off x="6146104" y="2952155"/>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04</a:t>
            </a:r>
            <a:endParaRPr lang="en-US" sz="731" dirty="0"/>
          </a:p>
        </p:txBody>
      </p:sp>
      <p:sp>
        <p:nvSpPr>
          <p:cNvPr id="27" name="Text 25"/>
          <p:cNvSpPr/>
          <p:nvPr/>
        </p:nvSpPr>
        <p:spPr>
          <a:xfrm>
            <a:off x="6165056" y="3221831"/>
            <a:ext cx="2443162" cy="149711"/>
          </a:xfrm>
          <a:prstGeom prst="rect">
            <a:avLst/>
          </a:prstGeom>
          <a:noFill/>
          <a:ln/>
        </p:spPr>
        <p:txBody>
          <a:bodyPr wrap="squar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الأنظمة الإدارية ولوحات التحكم</a:t>
            </a:r>
            <a:endParaRPr lang="en-US" sz="900" dirty="0"/>
          </a:p>
        </p:txBody>
      </p:sp>
      <p:sp>
        <p:nvSpPr>
          <p:cNvPr id="28" name="Text 26"/>
          <p:cNvSpPr/>
          <p:nvPr/>
        </p:nvSpPr>
        <p:spPr>
          <a:xfrm>
            <a:off x="6165056" y="3398974"/>
            <a:ext cx="244316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ENTERPRISE &amp; DASHBOARDS</a:t>
            </a:r>
            <a:endParaRPr lang="en-US" sz="800" dirty="0"/>
          </a:p>
        </p:txBody>
      </p:sp>
      <p:sp>
        <p:nvSpPr>
          <p:cNvPr id="29" name="Text 27"/>
          <p:cNvSpPr/>
          <p:nvPr/>
        </p:nvSpPr>
        <p:spPr>
          <a:xfrm>
            <a:off x="3218259" y="2803922"/>
            <a:ext cx="2707481"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30" name="Text 28"/>
          <p:cNvSpPr/>
          <p:nvPr/>
        </p:nvSpPr>
        <p:spPr>
          <a:xfrm>
            <a:off x="3321844" y="2907506"/>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31" name="Text 29"/>
          <p:cNvSpPr/>
          <p:nvPr/>
        </p:nvSpPr>
        <p:spPr>
          <a:xfrm>
            <a:off x="5593556" y="2921794"/>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32" name="Text 30"/>
          <p:cNvSpPr/>
          <p:nvPr/>
        </p:nvSpPr>
        <p:spPr>
          <a:xfrm>
            <a:off x="3331466" y="2952155"/>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05</a:t>
            </a:r>
            <a:endParaRPr lang="en-US" sz="731" dirty="0"/>
          </a:p>
        </p:txBody>
      </p:sp>
      <p:sp>
        <p:nvSpPr>
          <p:cNvPr id="33" name="Text 31"/>
          <p:cNvSpPr/>
          <p:nvPr/>
        </p:nvSpPr>
        <p:spPr>
          <a:xfrm>
            <a:off x="3350419" y="3221831"/>
            <a:ext cx="2443163" cy="149711"/>
          </a:xfrm>
          <a:prstGeom prst="rect">
            <a:avLst/>
          </a:prstGeom>
          <a:noFill/>
          <a:ln/>
        </p:spPr>
        <p:txBody>
          <a:bodyPr wrap="non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تطوير البرمجيات المخصصة</a:t>
            </a:r>
            <a:endParaRPr lang="en-US" sz="900" dirty="0"/>
          </a:p>
        </p:txBody>
      </p:sp>
      <p:sp>
        <p:nvSpPr>
          <p:cNvPr id="34" name="Text 32"/>
          <p:cNvSpPr/>
          <p:nvPr/>
        </p:nvSpPr>
        <p:spPr>
          <a:xfrm>
            <a:off x="3350419" y="3398974"/>
            <a:ext cx="244316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CUSTOM SOFTWARE</a:t>
            </a:r>
            <a:endParaRPr lang="en-US" sz="800" dirty="0"/>
          </a:p>
        </p:txBody>
      </p:sp>
      <p:sp>
        <p:nvSpPr>
          <p:cNvPr id="35" name="Text 33"/>
          <p:cNvSpPr/>
          <p:nvPr/>
        </p:nvSpPr>
        <p:spPr>
          <a:xfrm>
            <a:off x="403622" y="2803922"/>
            <a:ext cx="2707481"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36" name="Text 34"/>
          <p:cNvSpPr/>
          <p:nvPr/>
        </p:nvSpPr>
        <p:spPr>
          <a:xfrm>
            <a:off x="507206" y="2907506"/>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37" name="Text 35"/>
          <p:cNvSpPr/>
          <p:nvPr/>
        </p:nvSpPr>
        <p:spPr>
          <a:xfrm>
            <a:off x="2778919" y="2921794"/>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38" name="Text 36"/>
          <p:cNvSpPr/>
          <p:nvPr/>
        </p:nvSpPr>
        <p:spPr>
          <a:xfrm>
            <a:off x="516829" y="2952155"/>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06</a:t>
            </a:r>
            <a:endParaRPr lang="en-US" sz="731" dirty="0"/>
          </a:p>
        </p:txBody>
      </p:sp>
      <p:sp>
        <p:nvSpPr>
          <p:cNvPr id="39" name="Text 37"/>
          <p:cNvSpPr/>
          <p:nvPr/>
        </p:nvSpPr>
        <p:spPr>
          <a:xfrm>
            <a:off x="535781" y="3221831"/>
            <a:ext cx="2443163" cy="149711"/>
          </a:xfrm>
          <a:prstGeom prst="rect">
            <a:avLst/>
          </a:prstGeom>
          <a:noFill/>
          <a:ln/>
        </p:spPr>
        <p:txBody>
          <a:bodyPr wrap="squar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قواعد البيانات وواجهات API</a:t>
            </a:r>
            <a:endParaRPr lang="en-US" sz="900" dirty="0"/>
          </a:p>
        </p:txBody>
      </p:sp>
      <p:sp>
        <p:nvSpPr>
          <p:cNvPr id="40" name="Text 38"/>
          <p:cNvSpPr/>
          <p:nvPr/>
        </p:nvSpPr>
        <p:spPr>
          <a:xfrm>
            <a:off x="535781" y="3398974"/>
            <a:ext cx="244316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DATABASES &amp; APIS</a:t>
            </a:r>
            <a:endParaRPr lang="en-US" sz="800" dirty="0"/>
          </a:p>
        </p:txBody>
      </p:sp>
      <p:sp>
        <p:nvSpPr>
          <p:cNvPr id="41" name="Text 39"/>
          <p:cNvSpPr/>
          <p:nvPr/>
        </p:nvSpPr>
        <p:spPr>
          <a:xfrm>
            <a:off x="6032897" y="3961209"/>
            <a:ext cx="2707481"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42" name="Text 40"/>
          <p:cNvSpPr/>
          <p:nvPr/>
        </p:nvSpPr>
        <p:spPr>
          <a:xfrm>
            <a:off x="6136481" y="4064794"/>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43" name="Text 41"/>
          <p:cNvSpPr/>
          <p:nvPr/>
        </p:nvSpPr>
        <p:spPr>
          <a:xfrm>
            <a:off x="8408194" y="4079081"/>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44" name="Text 42"/>
          <p:cNvSpPr/>
          <p:nvPr/>
        </p:nvSpPr>
        <p:spPr>
          <a:xfrm>
            <a:off x="6146104" y="4109442"/>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07</a:t>
            </a:r>
            <a:endParaRPr lang="en-US" sz="731" dirty="0"/>
          </a:p>
        </p:txBody>
      </p:sp>
      <p:sp>
        <p:nvSpPr>
          <p:cNvPr id="45" name="Text 43"/>
          <p:cNvSpPr/>
          <p:nvPr/>
        </p:nvSpPr>
        <p:spPr>
          <a:xfrm>
            <a:off x="6165056" y="4379119"/>
            <a:ext cx="2443162" cy="149711"/>
          </a:xfrm>
          <a:prstGeom prst="rect">
            <a:avLst/>
          </a:prstGeom>
          <a:noFill/>
          <a:ln/>
        </p:spPr>
        <p:txBody>
          <a:bodyPr wrap="squar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إدارة السيرفرات والبنية التقنية</a:t>
            </a:r>
            <a:endParaRPr lang="en-US" sz="900" dirty="0"/>
          </a:p>
        </p:txBody>
      </p:sp>
      <p:sp>
        <p:nvSpPr>
          <p:cNvPr id="46" name="Text 44"/>
          <p:cNvSpPr/>
          <p:nvPr/>
        </p:nvSpPr>
        <p:spPr>
          <a:xfrm>
            <a:off x="6165056" y="4556261"/>
            <a:ext cx="244316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SERVERS &amp; INFRASTRUCTURE</a:t>
            </a:r>
            <a:endParaRPr lang="en-US" sz="800" dirty="0"/>
          </a:p>
        </p:txBody>
      </p:sp>
      <p:sp>
        <p:nvSpPr>
          <p:cNvPr id="47" name="Text 45"/>
          <p:cNvSpPr/>
          <p:nvPr/>
        </p:nvSpPr>
        <p:spPr>
          <a:xfrm>
            <a:off x="3218259" y="3961209"/>
            <a:ext cx="2707481"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48" name="Text 46"/>
          <p:cNvSpPr/>
          <p:nvPr/>
        </p:nvSpPr>
        <p:spPr>
          <a:xfrm>
            <a:off x="3321844" y="4064794"/>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49" name="Text 47"/>
          <p:cNvSpPr/>
          <p:nvPr/>
        </p:nvSpPr>
        <p:spPr>
          <a:xfrm>
            <a:off x="5593556" y="4079081"/>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50" name="Text 48"/>
          <p:cNvSpPr/>
          <p:nvPr/>
        </p:nvSpPr>
        <p:spPr>
          <a:xfrm>
            <a:off x="3331466" y="4109442"/>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08</a:t>
            </a:r>
            <a:endParaRPr lang="en-US" sz="731" dirty="0"/>
          </a:p>
        </p:txBody>
      </p:sp>
      <p:sp>
        <p:nvSpPr>
          <p:cNvPr id="51" name="Text 49"/>
          <p:cNvSpPr/>
          <p:nvPr/>
        </p:nvSpPr>
        <p:spPr>
          <a:xfrm>
            <a:off x="3350419" y="4379119"/>
            <a:ext cx="2443163" cy="149711"/>
          </a:xfrm>
          <a:prstGeom prst="rect">
            <a:avLst/>
          </a:prstGeom>
          <a:noFill/>
          <a:ln/>
        </p:spPr>
        <p:txBody>
          <a:bodyPr wrap="squar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تصميم واجهات وتجربة المستخدم</a:t>
            </a:r>
            <a:endParaRPr lang="en-US" sz="900" dirty="0"/>
          </a:p>
        </p:txBody>
      </p:sp>
      <p:sp>
        <p:nvSpPr>
          <p:cNvPr id="52" name="Text 50"/>
          <p:cNvSpPr/>
          <p:nvPr/>
        </p:nvSpPr>
        <p:spPr>
          <a:xfrm>
            <a:off x="3350419" y="4556261"/>
            <a:ext cx="244316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UI/UX DESIGN</a:t>
            </a:r>
            <a:endParaRPr lang="en-US" sz="800" dirty="0"/>
          </a:p>
        </p:txBody>
      </p:sp>
      <p:sp>
        <p:nvSpPr>
          <p:cNvPr id="53" name="Text 51"/>
          <p:cNvSpPr/>
          <p:nvPr/>
        </p:nvSpPr>
        <p:spPr>
          <a:xfrm>
            <a:off x="400050" y="4775597"/>
            <a:ext cx="8343900" cy="7144"/>
          </a:xfrm>
          <a:prstGeom prst="rect">
            <a:avLst/>
          </a:prstGeom>
          <a:solidFill>
            <a:srgbClr val="D4A017">
              <a:alpha val="40000"/>
            </a:srgbClr>
          </a:solidFill>
          <a:ln/>
        </p:spPr>
        <p:txBody>
          <a:bodyPr wrap="square" rtlCol="0" anchor="ctr"/>
          <a:lstStyle/>
          <a:p>
            <a:pPr indent="0" marL="0">
              <a:buNone/>
            </a:pPr>
            <a:endParaRPr lang="en-US" dirty="0"/>
          </a:p>
        </p:txBody>
      </p:sp>
      <p:sp>
        <p:nvSpPr>
          <p:cNvPr id="54" name="Text 52"/>
          <p:cNvSpPr/>
          <p:nvPr/>
        </p:nvSpPr>
        <p:spPr>
          <a:xfrm>
            <a:off x="0" y="4854178"/>
            <a:ext cx="8636000" cy="164592"/>
          </a:xfrm>
          <a:prstGeom prst="rect">
            <a:avLst/>
          </a:prstGeom>
          <a:noFill/>
          <a:ln/>
        </p:spPr>
        <p:txBody>
          <a:bodyPr wrap="square" lIns="0" tIns="0" rIns="0" bIns="0" rtlCol="0" anchor="t"/>
          <a:lstStyle/>
          <a:p>
            <a:pPr algn="ctr" indent="0" marL="0">
              <a:lnSpc>
                <a:spcPts val="928"/>
              </a:lnSpc>
              <a:buNone/>
            </a:pPr>
            <a:r>
              <a:rPr lang="en-US" sz="800" spc="124" kern="0" dirty="0">
                <a:solidFill>
                  <a:srgbClr val="5B6675"/>
                </a:solidFill>
                <a:latin typeface="Carlito" pitchFamily="34" charset="0"/>
                <a:ea typeface="Carlito" pitchFamily="34" charset="-122"/>
                <a:cs typeface="Carlito" pitchFamily="34" charset="-120"/>
              </a:rPr>
              <a:t>8 ENGINEERING CAPABILITIES · END-TO-END PRODUCT BUILD</a:t>
            </a:r>
            <a:endParaRPr lang="en-US" sz="800" dirty="0"/>
          </a:p>
        </p:txBody>
      </p:sp>
      <p:sp>
        <p:nvSpPr>
          <p:cNvPr id="55" name="Text 53"/>
          <p:cNvSpPr/>
          <p:nvPr/>
        </p:nvSpPr>
        <p:spPr>
          <a:xfrm>
            <a:off x="8114206" y="187223"/>
            <a:ext cx="652604" cy="243488"/>
          </a:xfrm>
          <a:prstGeom prst="roundRect">
            <a:avLst>
              <a:gd name="adj" fmla="val 3907985"/>
            </a:avLst>
          </a:prstGeom>
          <a:noFill/>
          <a:ln w="7144">
            <a:solidFill>
              <a:srgbClr val="0A2540"/>
            </a:solidFill>
            <a:prstDash val="solid"/>
          </a:ln>
        </p:spPr>
        <p:txBody>
          <a:bodyPr wrap="square" rtlCol="0" anchor="ctr"/>
          <a:lstStyle/>
          <a:p>
            <a:pPr indent="0" marL="0">
              <a:buNone/>
            </a:pPr>
            <a:endParaRPr lang="en-US" dirty="0"/>
          </a:p>
        </p:txBody>
      </p:sp>
      <p:sp>
        <p:nvSpPr>
          <p:cNvPr id="56" name="Text 54"/>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0A2540"/>
                </a:solidFill>
                <a:latin typeface="Carlito" pitchFamily="34" charset="0"/>
                <a:ea typeface="Carlito" pitchFamily="34" charset="-122"/>
                <a:cs typeface="Carlito" pitchFamily="34" charset="-120"/>
              </a:rPr>
              <a:t>← HOME</a:t>
            </a:r>
            <a:endParaRPr lang="en-US" sz="800" dirty="0"/>
          </a:p>
        </p:txBody>
      </p:sp>
      <p:sp>
        <p:nvSpPr>
          <p:cNvPr id="57" name="Text 55"/>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0A2540">
                    <a:alpha val="65000"/>
                  </a:srgbClr>
                </a:solidFill>
                <a:latin typeface="Liberation Sans Narrow" pitchFamily="34" charset="0"/>
                <a:ea typeface="Liberation Sans Narrow" pitchFamily="34" charset="-122"/>
                <a:cs typeface="Liberation Sans Narrow" pitchFamily="34" charset="-120"/>
              </a:rPr>
              <a:t>09 / 24</a:t>
            </a:r>
            <a:endParaRPr lang="en-US" sz="800" dirty="0"/>
          </a:p>
        </p:txBody>
      </p:sp>
      <p:sp>
        <p:nvSpPr>
          <p:cNvPr id="58" name="Text 56"/>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0A2540"/>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7002330" y="728663"/>
            <a:ext cx="1741620" cy="128016"/>
          </a:xfrm>
          <a:prstGeom prst="rect">
            <a:avLst/>
          </a:prstGeom>
          <a:noFill/>
          <a:ln/>
        </p:spPr>
        <p:txBody>
          <a:bodyPr wrap="square" lIns="0" tIns="0" rIns="0" bIns="0" rtlCol="0" anchor="t"/>
          <a:lstStyle/>
          <a:p>
            <a:pPr algn="r" indent="0" marL="0">
              <a:lnSpc>
                <a:spcPts val="1013"/>
              </a:lnSpc>
              <a:buNone/>
            </a:pPr>
            <a:r>
              <a:rPr lang="en-US" sz="800" spc="162" kern="0" dirty="0">
                <a:solidFill>
                  <a:srgbClr val="D4A017"/>
                </a:solidFill>
                <a:latin typeface="Carlito" pitchFamily="34" charset="0"/>
                <a:ea typeface="Carlito" pitchFamily="34" charset="-122"/>
                <a:cs typeface="Carlito" pitchFamily="34" charset="-120"/>
              </a:rPr>
              <a:t>MARKETING · التسويق الرقمي</a:t>
            </a:r>
            <a:endParaRPr lang="en-US" sz="800" dirty="0"/>
          </a:p>
        </p:txBody>
      </p:sp>
      <p:sp>
        <p:nvSpPr>
          <p:cNvPr id="3" name="Text 1"/>
          <p:cNvSpPr/>
          <p:nvPr/>
        </p:nvSpPr>
        <p:spPr>
          <a:xfrm>
            <a:off x="5982785" y="942975"/>
            <a:ext cx="2761165" cy="379762"/>
          </a:xfrm>
          <a:prstGeom prst="rect">
            <a:avLst/>
          </a:prstGeom>
          <a:noFill/>
          <a:ln/>
        </p:spPr>
        <p:txBody>
          <a:bodyPr wrap="none" lIns="0" tIns="0" rIns="0" bIns="0" rtlCol="0" anchor="t">
            <a:normAutofit/>
          </a:bodyPr>
          <a:lstStyle/>
          <a:p>
            <a:pPr algn="r" indent="0" marL="0">
              <a:lnSpc>
                <a:spcPts val="2869"/>
              </a:lnSpc>
              <a:buNone/>
            </a:pPr>
            <a:r>
              <a:rPr lang="en-US" sz="1913" b="1" dirty="0">
                <a:solidFill>
                  <a:srgbClr val="0A2540"/>
                </a:solidFill>
                <a:latin typeface="Carlito" pitchFamily="34" charset="0"/>
                <a:ea typeface="Carlito" pitchFamily="34" charset="-122"/>
                <a:cs typeface="Carlito" pitchFamily="34" charset="-120"/>
              </a:rPr>
              <a:t>التسويق الرقمي</a:t>
            </a:r>
            <a:endParaRPr lang="en-US" sz="1913" dirty="0"/>
          </a:p>
        </p:txBody>
      </p:sp>
      <p:sp>
        <p:nvSpPr>
          <p:cNvPr id="4" name="Text 2"/>
          <p:cNvSpPr/>
          <p:nvPr/>
        </p:nvSpPr>
        <p:spPr>
          <a:xfrm>
            <a:off x="6114269" y="1350169"/>
            <a:ext cx="2629681" cy="164592"/>
          </a:xfrm>
          <a:prstGeom prst="rect">
            <a:avLst/>
          </a:prstGeom>
          <a:noFill/>
          <a:ln/>
        </p:spPr>
        <p:txBody>
          <a:bodyPr wrap="square" lIns="0" tIns="0" rIns="0" bIns="0" rtlCol="0" anchor="t"/>
          <a:lstStyle/>
          <a:p>
            <a:pPr algn="r" indent="0" marL="0">
              <a:lnSpc>
                <a:spcPts val="1181"/>
              </a:lnSpc>
              <a:buNone/>
            </a:pPr>
            <a:r>
              <a:rPr lang="en-US" sz="788" dirty="0">
                <a:solidFill>
                  <a:srgbClr val="5B6675"/>
                </a:solidFill>
                <a:latin typeface="Carlito" pitchFamily="34" charset="0"/>
                <a:ea typeface="Carlito" pitchFamily="34" charset="-122"/>
                <a:cs typeface="Carlito" pitchFamily="34" charset="-120"/>
              </a:rPr>
              <a:t>Seven marketing capabilities that turn products into brands.</a:t>
            </a:r>
            <a:endParaRPr lang="en-US" sz="788" dirty="0"/>
          </a:p>
        </p:txBody>
      </p:sp>
      <p:sp>
        <p:nvSpPr>
          <p:cNvPr id="5" name="Text 3"/>
          <p:cNvSpPr/>
          <p:nvPr/>
        </p:nvSpPr>
        <p:spPr>
          <a:xfrm>
            <a:off x="6736556" y="1646634"/>
            <a:ext cx="2003822"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6" name="Text 4"/>
          <p:cNvSpPr/>
          <p:nvPr/>
        </p:nvSpPr>
        <p:spPr>
          <a:xfrm>
            <a:off x="6840141" y="1750219"/>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7" name="Text 5"/>
          <p:cNvSpPr/>
          <p:nvPr/>
        </p:nvSpPr>
        <p:spPr>
          <a:xfrm>
            <a:off x="8408194" y="1764506"/>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8" name="Text 6"/>
          <p:cNvSpPr/>
          <p:nvPr/>
        </p:nvSpPr>
        <p:spPr>
          <a:xfrm>
            <a:off x="6849763" y="1794867"/>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01</a:t>
            </a:r>
            <a:endParaRPr lang="en-US" sz="731" dirty="0"/>
          </a:p>
        </p:txBody>
      </p:sp>
      <p:sp>
        <p:nvSpPr>
          <p:cNvPr id="9" name="Text 7"/>
          <p:cNvSpPr/>
          <p:nvPr/>
        </p:nvSpPr>
        <p:spPr>
          <a:xfrm>
            <a:off x="6868716" y="2064544"/>
            <a:ext cx="1739503" cy="149711"/>
          </a:xfrm>
          <a:prstGeom prst="rect">
            <a:avLst/>
          </a:prstGeom>
          <a:noFill/>
          <a:ln/>
        </p:spPr>
        <p:txBody>
          <a:bodyPr wrap="squar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استراتيجية التسويق الرقمي</a:t>
            </a:r>
            <a:endParaRPr lang="en-US" sz="900" dirty="0"/>
          </a:p>
        </p:txBody>
      </p:sp>
      <p:sp>
        <p:nvSpPr>
          <p:cNvPr id="10" name="Text 8"/>
          <p:cNvSpPr/>
          <p:nvPr/>
        </p:nvSpPr>
        <p:spPr>
          <a:xfrm>
            <a:off x="6868716" y="2241686"/>
            <a:ext cx="173950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DIGITAL STRATEGY</a:t>
            </a:r>
            <a:endParaRPr lang="en-US" sz="800" dirty="0"/>
          </a:p>
        </p:txBody>
      </p:sp>
      <p:sp>
        <p:nvSpPr>
          <p:cNvPr id="11" name="Text 9"/>
          <p:cNvSpPr/>
          <p:nvPr/>
        </p:nvSpPr>
        <p:spPr>
          <a:xfrm>
            <a:off x="4625578" y="1646634"/>
            <a:ext cx="2003822"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12" name="Text 10"/>
          <p:cNvSpPr/>
          <p:nvPr/>
        </p:nvSpPr>
        <p:spPr>
          <a:xfrm>
            <a:off x="4729163" y="1750219"/>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13" name="Text 11"/>
          <p:cNvSpPr/>
          <p:nvPr/>
        </p:nvSpPr>
        <p:spPr>
          <a:xfrm>
            <a:off x="6297216" y="1764506"/>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14" name="Text 12"/>
          <p:cNvSpPr/>
          <p:nvPr/>
        </p:nvSpPr>
        <p:spPr>
          <a:xfrm>
            <a:off x="4738785" y="1794867"/>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02</a:t>
            </a:r>
            <a:endParaRPr lang="en-US" sz="731" dirty="0"/>
          </a:p>
        </p:txBody>
      </p:sp>
      <p:sp>
        <p:nvSpPr>
          <p:cNvPr id="15" name="Text 13"/>
          <p:cNvSpPr/>
          <p:nvPr/>
        </p:nvSpPr>
        <p:spPr>
          <a:xfrm>
            <a:off x="4757738" y="2064544"/>
            <a:ext cx="1739503" cy="149711"/>
          </a:xfrm>
          <a:prstGeom prst="rect">
            <a:avLst/>
          </a:prstGeom>
          <a:noFill/>
          <a:ln/>
        </p:spPr>
        <p:txBody>
          <a:bodyPr wrap="non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الإعلانات الممولة</a:t>
            </a:r>
            <a:endParaRPr lang="en-US" sz="900" dirty="0"/>
          </a:p>
        </p:txBody>
      </p:sp>
      <p:sp>
        <p:nvSpPr>
          <p:cNvPr id="16" name="Text 14"/>
          <p:cNvSpPr/>
          <p:nvPr/>
        </p:nvSpPr>
        <p:spPr>
          <a:xfrm>
            <a:off x="4757738" y="2241686"/>
            <a:ext cx="173950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PAID ADS</a:t>
            </a:r>
            <a:endParaRPr lang="en-US" sz="800" dirty="0"/>
          </a:p>
        </p:txBody>
      </p:sp>
      <p:sp>
        <p:nvSpPr>
          <p:cNvPr id="17" name="Text 15"/>
          <p:cNvSpPr/>
          <p:nvPr/>
        </p:nvSpPr>
        <p:spPr>
          <a:xfrm>
            <a:off x="2514600" y="1646634"/>
            <a:ext cx="2003822"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18" name="Text 16"/>
          <p:cNvSpPr/>
          <p:nvPr/>
        </p:nvSpPr>
        <p:spPr>
          <a:xfrm>
            <a:off x="2618184" y="1750219"/>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19" name="Text 17"/>
          <p:cNvSpPr/>
          <p:nvPr/>
        </p:nvSpPr>
        <p:spPr>
          <a:xfrm>
            <a:off x="4186238" y="1764506"/>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20" name="Text 18"/>
          <p:cNvSpPr/>
          <p:nvPr/>
        </p:nvSpPr>
        <p:spPr>
          <a:xfrm>
            <a:off x="2627807" y="1794867"/>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03</a:t>
            </a:r>
            <a:endParaRPr lang="en-US" sz="731" dirty="0"/>
          </a:p>
        </p:txBody>
      </p:sp>
      <p:sp>
        <p:nvSpPr>
          <p:cNvPr id="21" name="Text 19"/>
          <p:cNvSpPr/>
          <p:nvPr/>
        </p:nvSpPr>
        <p:spPr>
          <a:xfrm>
            <a:off x="2646759" y="2064544"/>
            <a:ext cx="1739503" cy="149711"/>
          </a:xfrm>
          <a:prstGeom prst="rect">
            <a:avLst/>
          </a:prstGeom>
          <a:noFill/>
          <a:ln/>
        </p:spPr>
        <p:txBody>
          <a:bodyPr wrap="non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صناعة المحتوى</a:t>
            </a:r>
            <a:endParaRPr lang="en-US" sz="900" dirty="0"/>
          </a:p>
        </p:txBody>
      </p:sp>
      <p:sp>
        <p:nvSpPr>
          <p:cNvPr id="22" name="Text 20"/>
          <p:cNvSpPr/>
          <p:nvPr/>
        </p:nvSpPr>
        <p:spPr>
          <a:xfrm>
            <a:off x="2646759" y="2241686"/>
            <a:ext cx="173950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CONTENT MARKETING</a:t>
            </a:r>
            <a:endParaRPr lang="en-US" sz="800" dirty="0"/>
          </a:p>
        </p:txBody>
      </p:sp>
      <p:sp>
        <p:nvSpPr>
          <p:cNvPr id="23" name="Text 21"/>
          <p:cNvSpPr/>
          <p:nvPr/>
        </p:nvSpPr>
        <p:spPr>
          <a:xfrm>
            <a:off x="403622" y="1646634"/>
            <a:ext cx="2003822"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24" name="Text 22"/>
          <p:cNvSpPr/>
          <p:nvPr/>
        </p:nvSpPr>
        <p:spPr>
          <a:xfrm>
            <a:off x="507206" y="1750219"/>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25" name="Text 23"/>
          <p:cNvSpPr/>
          <p:nvPr/>
        </p:nvSpPr>
        <p:spPr>
          <a:xfrm>
            <a:off x="2075259" y="1764506"/>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26" name="Text 24"/>
          <p:cNvSpPr/>
          <p:nvPr/>
        </p:nvSpPr>
        <p:spPr>
          <a:xfrm>
            <a:off x="516829" y="1794867"/>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04</a:t>
            </a:r>
            <a:endParaRPr lang="en-US" sz="731" dirty="0"/>
          </a:p>
        </p:txBody>
      </p:sp>
      <p:sp>
        <p:nvSpPr>
          <p:cNvPr id="27" name="Text 25"/>
          <p:cNvSpPr/>
          <p:nvPr/>
        </p:nvSpPr>
        <p:spPr>
          <a:xfrm>
            <a:off x="535781" y="2064544"/>
            <a:ext cx="1739503" cy="149711"/>
          </a:xfrm>
          <a:prstGeom prst="rect">
            <a:avLst/>
          </a:prstGeom>
          <a:noFill/>
          <a:ln/>
        </p:spPr>
        <p:txBody>
          <a:bodyPr wrap="non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التحليلات والأداء</a:t>
            </a:r>
            <a:endParaRPr lang="en-US" sz="900" dirty="0"/>
          </a:p>
        </p:txBody>
      </p:sp>
      <p:sp>
        <p:nvSpPr>
          <p:cNvPr id="28" name="Text 26"/>
          <p:cNvSpPr/>
          <p:nvPr/>
        </p:nvSpPr>
        <p:spPr>
          <a:xfrm>
            <a:off x="535781" y="2241686"/>
            <a:ext cx="173950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ANALYTICS</a:t>
            </a:r>
            <a:endParaRPr lang="en-US" sz="800" dirty="0"/>
          </a:p>
        </p:txBody>
      </p:sp>
      <p:sp>
        <p:nvSpPr>
          <p:cNvPr id="29" name="Text 27"/>
          <p:cNvSpPr/>
          <p:nvPr/>
        </p:nvSpPr>
        <p:spPr>
          <a:xfrm>
            <a:off x="6736556" y="2803922"/>
            <a:ext cx="2003822"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30" name="Text 28"/>
          <p:cNvSpPr/>
          <p:nvPr/>
        </p:nvSpPr>
        <p:spPr>
          <a:xfrm>
            <a:off x="6840141" y="2907506"/>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31" name="Text 29"/>
          <p:cNvSpPr/>
          <p:nvPr/>
        </p:nvSpPr>
        <p:spPr>
          <a:xfrm>
            <a:off x="8408194" y="2921794"/>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32" name="Text 30"/>
          <p:cNvSpPr/>
          <p:nvPr/>
        </p:nvSpPr>
        <p:spPr>
          <a:xfrm>
            <a:off x="6849763" y="2952155"/>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05</a:t>
            </a:r>
            <a:endParaRPr lang="en-US" sz="731" dirty="0"/>
          </a:p>
        </p:txBody>
      </p:sp>
      <p:sp>
        <p:nvSpPr>
          <p:cNvPr id="33" name="Text 31"/>
          <p:cNvSpPr/>
          <p:nvPr/>
        </p:nvSpPr>
        <p:spPr>
          <a:xfrm>
            <a:off x="6868716" y="3221831"/>
            <a:ext cx="1739503" cy="149711"/>
          </a:xfrm>
          <a:prstGeom prst="rect">
            <a:avLst/>
          </a:prstGeom>
          <a:noFill/>
          <a:ln/>
        </p:spPr>
        <p:txBody>
          <a:bodyPr wrap="non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إطلاق المنتجات</a:t>
            </a:r>
            <a:endParaRPr lang="en-US" sz="900" dirty="0"/>
          </a:p>
        </p:txBody>
      </p:sp>
      <p:sp>
        <p:nvSpPr>
          <p:cNvPr id="34" name="Text 32"/>
          <p:cNvSpPr/>
          <p:nvPr/>
        </p:nvSpPr>
        <p:spPr>
          <a:xfrm>
            <a:off x="6868716" y="3398974"/>
            <a:ext cx="173950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PRODUCT LAUNCH</a:t>
            </a:r>
            <a:endParaRPr lang="en-US" sz="800" dirty="0"/>
          </a:p>
        </p:txBody>
      </p:sp>
      <p:sp>
        <p:nvSpPr>
          <p:cNvPr id="35" name="Text 33"/>
          <p:cNvSpPr/>
          <p:nvPr/>
        </p:nvSpPr>
        <p:spPr>
          <a:xfrm>
            <a:off x="4625578" y="2803922"/>
            <a:ext cx="2003822"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36" name="Text 34"/>
          <p:cNvSpPr/>
          <p:nvPr/>
        </p:nvSpPr>
        <p:spPr>
          <a:xfrm>
            <a:off x="4729163" y="2907506"/>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37" name="Text 35"/>
          <p:cNvSpPr/>
          <p:nvPr/>
        </p:nvSpPr>
        <p:spPr>
          <a:xfrm>
            <a:off x="6297216" y="2921794"/>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38" name="Text 36"/>
          <p:cNvSpPr/>
          <p:nvPr/>
        </p:nvSpPr>
        <p:spPr>
          <a:xfrm>
            <a:off x="4738785" y="2952155"/>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06</a:t>
            </a:r>
            <a:endParaRPr lang="en-US" sz="731" dirty="0"/>
          </a:p>
        </p:txBody>
      </p:sp>
      <p:sp>
        <p:nvSpPr>
          <p:cNvPr id="39" name="Text 37"/>
          <p:cNvSpPr/>
          <p:nvPr/>
        </p:nvSpPr>
        <p:spPr>
          <a:xfrm>
            <a:off x="4757738" y="3221831"/>
            <a:ext cx="1739503" cy="149711"/>
          </a:xfrm>
          <a:prstGeom prst="rect">
            <a:avLst/>
          </a:prstGeom>
          <a:noFill/>
          <a:ln/>
        </p:spPr>
        <p:txBody>
          <a:bodyPr wrap="non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الإعلان الرقمي</a:t>
            </a:r>
            <a:endParaRPr lang="en-US" sz="900" dirty="0"/>
          </a:p>
        </p:txBody>
      </p:sp>
      <p:sp>
        <p:nvSpPr>
          <p:cNvPr id="40" name="Text 38"/>
          <p:cNvSpPr/>
          <p:nvPr/>
        </p:nvSpPr>
        <p:spPr>
          <a:xfrm>
            <a:off x="4757738" y="3398974"/>
            <a:ext cx="173950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DIGITAL ADVERTISING</a:t>
            </a:r>
            <a:endParaRPr lang="en-US" sz="800" dirty="0"/>
          </a:p>
        </p:txBody>
      </p:sp>
      <p:sp>
        <p:nvSpPr>
          <p:cNvPr id="41" name="Text 39"/>
          <p:cNvSpPr/>
          <p:nvPr/>
        </p:nvSpPr>
        <p:spPr>
          <a:xfrm>
            <a:off x="2514600" y="2803922"/>
            <a:ext cx="2003822"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42" name="Text 40"/>
          <p:cNvSpPr/>
          <p:nvPr/>
        </p:nvSpPr>
        <p:spPr>
          <a:xfrm>
            <a:off x="2618184" y="2907506"/>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43" name="Text 41"/>
          <p:cNvSpPr/>
          <p:nvPr/>
        </p:nvSpPr>
        <p:spPr>
          <a:xfrm>
            <a:off x="4186238" y="2921794"/>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44" name="Text 42"/>
          <p:cNvSpPr/>
          <p:nvPr/>
        </p:nvSpPr>
        <p:spPr>
          <a:xfrm>
            <a:off x="2627807" y="2952155"/>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07</a:t>
            </a:r>
            <a:endParaRPr lang="en-US" sz="731" dirty="0"/>
          </a:p>
        </p:txBody>
      </p:sp>
      <p:sp>
        <p:nvSpPr>
          <p:cNvPr id="45" name="Text 43"/>
          <p:cNvSpPr/>
          <p:nvPr/>
        </p:nvSpPr>
        <p:spPr>
          <a:xfrm>
            <a:off x="2646759" y="3221831"/>
            <a:ext cx="1739503" cy="149711"/>
          </a:xfrm>
          <a:prstGeom prst="rect">
            <a:avLst/>
          </a:prstGeom>
          <a:noFill/>
          <a:ln/>
        </p:spPr>
        <p:txBody>
          <a:bodyPr wrap="non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الحضور الرقمي</a:t>
            </a:r>
            <a:endParaRPr lang="en-US" sz="900" dirty="0"/>
          </a:p>
        </p:txBody>
      </p:sp>
      <p:sp>
        <p:nvSpPr>
          <p:cNvPr id="46" name="Text 44"/>
          <p:cNvSpPr/>
          <p:nvPr/>
        </p:nvSpPr>
        <p:spPr>
          <a:xfrm>
            <a:off x="2646759" y="3398974"/>
            <a:ext cx="173950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DIGITAL PRESENCE</a:t>
            </a:r>
            <a:endParaRPr lang="en-US" sz="800" dirty="0"/>
          </a:p>
        </p:txBody>
      </p:sp>
      <p:sp>
        <p:nvSpPr>
          <p:cNvPr id="47" name="Text 45"/>
          <p:cNvSpPr/>
          <p:nvPr/>
        </p:nvSpPr>
        <p:spPr>
          <a:xfrm>
            <a:off x="400050" y="4775597"/>
            <a:ext cx="8343900" cy="7144"/>
          </a:xfrm>
          <a:prstGeom prst="rect">
            <a:avLst/>
          </a:prstGeom>
          <a:solidFill>
            <a:srgbClr val="D4A017">
              <a:alpha val="40000"/>
            </a:srgbClr>
          </a:solidFill>
          <a:ln/>
        </p:spPr>
        <p:txBody>
          <a:bodyPr wrap="square" rtlCol="0" anchor="ctr"/>
          <a:lstStyle/>
          <a:p>
            <a:pPr indent="0" marL="0">
              <a:buNone/>
            </a:pPr>
            <a:endParaRPr lang="en-US" dirty="0"/>
          </a:p>
        </p:txBody>
      </p:sp>
      <p:sp>
        <p:nvSpPr>
          <p:cNvPr id="48" name="Text 46"/>
          <p:cNvSpPr/>
          <p:nvPr/>
        </p:nvSpPr>
        <p:spPr>
          <a:xfrm>
            <a:off x="0" y="4854178"/>
            <a:ext cx="8636000" cy="164592"/>
          </a:xfrm>
          <a:prstGeom prst="rect">
            <a:avLst/>
          </a:prstGeom>
          <a:noFill/>
          <a:ln/>
        </p:spPr>
        <p:txBody>
          <a:bodyPr wrap="square" lIns="0" tIns="0" rIns="0" bIns="0" rtlCol="0" anchor="t"/>
          <a:lstStyle/>
          <a:p>
            <a:pPr algn="ctr" indent="0" marL="0">
              <a:lnSpc>
                <a:spcPts val="928"/>
              </a:lnSpc>
              <a:buNone/>
            </a:pPr>
            <a:r>
              <a:rPr lang="en-US" sz="800" spc="124" kern="0" dirty="0">
                <a:solidFill>
                  <a:srgbClr val="5B6675"/>
                </a:solidFill>
                <a:latin typeface="Carlito" pitchFamily="34" charset="0"/>
                <a:ea typeface="Carlito" pitchFamily="34" charset="-122"/>
                <a:cs typeface="Carlito" pitchFamily="34" charset="-120"/>
              </a:rPr>
              <a:t>7 MARKETING CAPABILITIES · PRESENCE THAT MAKES AN IMPACT</a:t>
            </a:r>
            <a:endParaRPr lang="en-US" sz="800" dirty="0"/>
          </a:p>
        </p:txBody>
      </p:sp>
      <p:sp>
        <p:nvSpPr>
          <p:cNvPr id="49" name="Text 47"/>
          <p:cNvSpPr/>
          <p:nvPr/>
        </p:nvSpPr>
        <p:spPr>
          <a:xfrm>
            <a:off x="8114206" y="187223"/>
            <a:ext cx="652604" cy="243488"/>
          </a:xfrm>
          <a:prstGeom prst="roundRect">
            <a:avLst>
              <a:gd name="adj" fmla="val 3907985"/>
            </a:avLst>
          </a:prstGeom>
          <a:noFill/>
          <a:ln w="7144">
            <a:solidFill>
              <a:srgbClr val="0A2540"/>
            </a:solidFill>
            <a:prstDash val="solid"/>
          </a:ln>
        </p:spPr>
        <p:txBody>
          <a:bodyPr wrap="square" rtlCol="0" anchor="ctr"/>
          <a:lstStyle/>
          <a:p>
            <a:pPr indent="0" marL="0">
              <a:buNone/>
            </a:pPr>
            <a:endParaRPr lang="en-US" dirty="0"/>
          </a:p>
        </p:txBody>
      </p:sp>
      <p:sp>
        <p:nvSpPr>
          <p:cNvPr id="50" name="Text 48"/>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0A2540"/>
                </a:solidFill>
                <a:latin typeface="Carlito" pitchFamily="34" charset="0"/>
                <a:ea typeface="Carlito" pitchFamily="34" charset="-122"/>
                <a:cs typeface="Carlito" pitchFamily="34" charset="-120"/>
              </a:rPr>
              <a:t>← HOME</a:t>
            </a:r>
            <a:endParaRPr lang="en-US" sz="800" dirty="0"/>
          </a:p>
        </p:txBody>
      </p:sp>
      <p:sp>
        <p:nvSpPr>
          <p:cNvPr id="51" name="Text 49"/>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0A2540">
                    <a:alpha val="65000"/>
                  </a:srgbClr>
                </a:solidFill>
                <a:latin typeface="Liberation Sans Narrow" pitchFamily="34" charset="0"/>
                <a:ea typeface="Liberation Sans Narrow" pitchFamily="34" charset="-122"/>
                <a:cs typeface="Liberation Sans Narrow" pitchFamily="34" charset="-120"/>
              </a:rPr>
              <a:t>10 / 24</a:t>
            </a:r>
            <a:endParaRPr lang="en-US" sz="800" dirty="0"/>
          </a:p>
        </p:txBody>
      </p:sp>
      <p:sp>
        <p:nvSpPr>
          <p:cNvPr id="52" name="Text 50"/>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0A2540"/>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7083336" y="728663"/>
            <a:ext cx="1660614" cy="128016"/>
          </a:xfrm>
          <a:prstGeom prst="rect">
            <a:avLst/>
          </a:prstGeom>
          <a:noFill/>
          <a:ln/>
        </p:spPr>
        <p:txBody>
          <a:bodyPr wrap="square" lIns="0" tIns="0" rIns="0" bIns="0" rtlCol="0" anchor="t"/>
          <a:lstStyle/>
          <a:p>
            <a:pPr algn="r" indent="0" marL="0">
              <a:lnSpc>
                <a:spcPts val="1013"/>
              </a:lnSpc>
              <a:buNone/>
            </a:pPr>
            <a:r>
              <a:rPr lang="en-US" sz="800" spc="162" kern="0" dirty="0">
                <a:solidFill>
                  <a:srgbClr val="D4A017"/>
                </a:solidFill>
                <a:latin typeface="Carlito" pitchFamily="34" charset="0"/>
                <a:ea typeface="Carlito" pitchFamily="34" charset="-122"/>
                <a:cs typeface="Carlito" pitchFamily="34" charset="-120"/>
              </a:rPr>
              <a:t>SOCIAL · إدارة السوشيال ميديا</a:t>
            </a:r>
            <a:endParaRPr lang="en-US" sz="800" dirty="0"/>
          </a:p>
        </p:txBody>
      </p:sp>
      <p:sp>
        <p:nvSpPr>
          <p:cNvPr id="3" name="Text 1"/>
          <p:cNvSpPr/>
          <p:nvPr/>
        </p:nvSpPr>
        <p:spPr>
          <a:xfrm>
            <a:off x="5416112" y="942975"/>
            <a:ext cx="3327838" cy="379762"/>
          </a:xfrm>
          <a:prstGeom prst="rect">
            <a:avLst/>
          </a:prstGeom>
          <a:noFill/>
          <a:ln/>
        </p:spPr>
        <p:txBody>
          <a:bodyPr wrap="none" lIns="0" tIns="0" rIns="0" bIns="0" rtlCol="0" anchor="t">
            <a:normAutofit/>
          </a:bodyPr>
          <a:lstStyle/>
          <a:p>
            <a:pPr algn="r" indent="0" marL="0">
              <a:lnSpc>
                <a:spcPts val="2869"/>
              </a:lnSpc>
              <a:buNone/>
            </a:pPr>
            <a:r>
              <a:rPr lang="en-US" sz="1913" b="1" dirty="0">
                <a:solidFill>
                  <a:srgbClr val="0A2540"/>
                </a:solidFill>
                <a:latin typeface="Carlito" pitchFamily="34" charset="0"/>
                <a:ea typeface="Carlito" pitchFamily="34" charset="-122"/>
                <a:cs typeface="Carlito" pitchFamily="34" charset="-120"/>
              </a:rPr>
              <a:t>إدارة السوشيال ميديا</a:t>
            </a:r>
            <a:endParaRPr lang="en-US" sz="1913" dirty="0"/>
          </a:p>
        </p:txBody>
      </p:sp>
      <p:sp>
        <p:nvSpPr>
          <p:cNvPr id="4" name="Text 2"/>
          <p:cNvSpPr/>
          <p:nvPr/>
        </p:nvSpPr>
        <p:spPr>
          <a:xfrm>
            <a:off x="5574581" y="1350169"/>
            <a:ext cx="3169369" cy="164592"/>
          </a:xfrm>
          <a:prstGeom prst="rect">
            <a:avLst/>
          </a:prstGeom>
          <a:noFill/>
          <a:ln/>
        </p:spPr>
        <p:txBody>
          <a:bodyPr wrap="square" lIns="0" tIns="0" rIns="0" bIns="0" rtlCol="0" anchor="t"/>
          <a:lstStyle/>
          <a:p>
            <a:pPr algn="r" indent="0" marL="0">
              <a:lnSpc>
                <a:spcPts val="1181"/>
              </a:lnSpc>
              <a:buNone/>
            </a:pPr>
            <a:r>
              <a:rPr lang="en-US" sz="788" dirty="0">
                <a:solidFill>
                  <a:srgbClr val="5B6675"/>
                </a:solidFill>
                <a:latin typeface="Carlito" pitchFamily="34" charset="0"/>
                <a:ea typeface="Carlito" pitchFamily="34" charset="-122"/>
                <a:cs typeface="Carlito" pitchFamily="34" charset="-120"/>
              </a:rPr>
              <a:t>Three capabilities that keep your brand present, planned, and engaged.</a:t>
            </a:r>
            <a:endParaRPr lang="en-US" sz="788" dirty="0"/>
          </a:p>
        </p:txBody>
      </p:sp>
      <p:sp>
        <p:nvSpPr>
          <p:cNvPr id="5" name="Text 3"/>
          <p:cNvSpPr/>
          <p:nvPr/>
        </p:nvSpPr>
        <p:spPr>
          <a:xfrm>
            <a:off x="6051984" y="1646634"/>
            <a:ext cx="2688394" cy="2135981"/>
          </a:xfrm>
          <a:prstGeom prst="roundRect">
            <a:avLst>
              <a:gd name="adj" fmla="val 6243"/>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6" name="Text 4"/>
          <p:cNvSpPr/>
          <p:nvPr/>
        </p:nvSpPr>
        <p:spPr>
          <a:xfrm>
            <a:off x="6184143" y="1778794"/>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7" name="Text 5"/>
          <p:cNvSpPr/>
          <p:nvPr/>
        </p:nvSpPr>
        <p:spPr>
          <a:xfrm>
            <a:off x="8351044" y="1793081"/>
            <a:ext cx="228600" cy="228600"/>
          </a:xfrm>
          <a:prstGeom prst="rect">
            <a:avLst/>
          </a:prstGeom>
          <a:noFill/>
          <a:ln/>
        </p:spPr>
        <p:txBody>
          <a:bodyPr wrap="none" lIns="0" tIns="0" rIns="0" bIns="0" rtlCol="0" anchor="ctr"/>
          <a:lstStyle/>
          <a:p>
            <a:pPr algn="ctr" indent="0" marL="0">
              <a:buNone/>
            </a:pPr>
            <a:r>
              <a:rPr lang="en-US" sz="2250" dirty="0">
                <a:solidFill>
                  <a:srgbClr val="D4A017"/>
                </a:solidFill>
                <a:latin typeface="Segoe UI Symbol" pitchFamily="34" charset="0"/>
                <a:ea typeface="Segoe UI Symbol" pitchFamily="34" charset="-122"/>
                <a:cs typeface="Segoe UI Symbol" pitchFamily="34" charset="-120"/>
              </a:rPr>
              <a:t>☻</a:t>
            </a:r>
            <a:endParaRPr lang="en-US" sz="2250" dirty="0"/>
          </a:p>
        </p:txBody>
      </p:sp>
      <p:sp>
        <p:nvSpPr>
          <p:cNvPr id="8" name="Text 6"/>
          <p:cNvSpPr/>
          <p:nvPr/>
        </p:nvSpPr>
        <p:spPr>
          <a:xfrm>
            <a:off x="6192313" y="1832372"/>
            <a:ext cx="181343" cy="164592"/>
          </a:xfrm>
          <a:prstGeom prst="rect">
            <a:avLst/>
          </a:prstGeom>
          <a:noFill/>
          <a:ln/>
        </p:spPr>
        <p:txBody>
          <a:bodyPr wrap="none" lIns="0" tIns="0" rIns="0" bIns="0" rtlCol="0" anchor="t"/>
          <a:lstStyle/>
          <a:p>
            <a:pPr algn="r" indent="0" marL="0">
              <a:lnSpc>
                <a:spcPts val="1181"/>
              </a:lnSpc>
              <a:buNone/>
            </a:pPr>
            <a:r>
              <a:rPr lang="en-US" sz="788" spc="79" kern="0" dirty="0">
                <a:solidFill>
                  <a:srgbClr val="D4A017"/>
                </a:solidFill>
                <a:latin typeface="Liberation Sans Narrow" pitchFamily="34" charset="0"/>
                <a:ea typeface="Liberation Sans Narrow" pitchFamily="34" charset="-122"/>
                <a:cs typeface="Liberation Sans Narrow" pitchFamily="34" charset="-120"/>
              </a:rPr>
              <a:t>01</a:t>
            </a:r>
            <a:endParaRPr lang="en-US" sz="788" dirty="0"/>
          </a:p>
        </p:txBody>
      </p:sp>
      <p:sp>
        <p:nvSpPr>
          <p:cNvPr id="9" name="Text 7"/>
          <p:cNvSpPr/>
          <p:nvPr/>
        </p:nvSpPr>
        <p:spPr>
          <a:xfrm>
            <a:off x="6212718" y="2135981"/>
            <a:ext cx="2366925" cy="177504"/>
          </a:xfrm>
          <a:prstGeom prst="rect">
            <a:avLst/>
          </a:prstGeom>
          <a:noFill/>
          <a:ln/>
        </p:spPr>
        <p:txBody>
          <a:bodyPr wrap="none" lIns="0" tIns="0" rIns="0" bIns="0" rtlCol="0" anchor="t">
            <a:normAutofit/>
          </a:bodyPr>
          <a:lstStyle/>
          <a:p>
            <a:pPr algn="r" indent="0" marL="0">
              <a:lnSpc>
                <a:spcPts val="1389"/>
              </a:lnSpc>
              <a:buNone/>
            </a:pPr>
            <a:r>
              <a:rPr lang="en-US" sz="1069" dirty="0">
                <a:solidFill>
                  <a:srgbClr val="0A2540"/>
                </a:solidFill>
                <a:latin typeface="Carlito" pitchFamily="34" charset="0"/>
                <a:ea typeface="Carlito" pitchFamily="34" charset="-122"/>
                <a:cs typeface="Carlito" pitchFamily="34" charset="-120"/>
              </a:rPr>
              <a:t>إدارة الحسابات</a:t>
            </a:r>
            <a:endParaRPr lang="en-US" sz="1069" dirty="0"/>
          </a:p>
        </p:txBody>
      </p:sp>
      <p:sp>
        <p:nvSpPr>
          <p:cNvPr id="10" name="Text 8"/>
          <p:cNvSpPr/>
          <p:nvPr/>
        </p:nvSpPr>
        <p:spPr>
          <a:xfrm>
            <a:off x="6212718" y="2340918"/>
            <a:ext cx="2366925"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ACCOUNT MANAGEMENT</a:t>
            </a:r>
            <a:endParaRPr lang="en-US" sz="800" dirty="0"/>
          </a:p>
        </p:txBody>
      </p:sp>
      <p:sp>
        <p:nvSpPr>
          <p:cNvPr id="11" name="Text 9"/>
          <p:cNvSpPr/>
          <p:nvPr/>
        </p:nvSpPr>
        <p:spPr>
          <a:xfrm>
            <a:off x="6212718" y="2548086"/>
            <a:ext cx="2366925" cy="372970"/>
          </a:xfrm>
          <a:prstGeom prst="rect">
            <a:avLst/>
          </a:prstGeom>
          <a:noFill/>
          <a:ln/>
        </p:spPr>
        <p:txBody>
          <a:bodyPr wrap="square" lIns="0" tIns="0" rIns="0" bIns="0" rtlCol="0" anchor="t"/>
          <a:lstStyle/>
          <a:p>
            <a:pPr algn="r" indent="0" marL="0">
              <a:lnSpc>
                <a:spcPts val="1243"/>
              </a:lnSpc>
              <a:buNone/>
            </a:pPr>
            <a:r>
              <a:rPr lang="en-US" sz="800" dirty="0">
                <a:solidFill>
                  <a:srgbClr val="2A3340"/>
                </a:solidFill>
                <a:latin typeface="Carlito" pitchFamily="34" charset="0"/>
                <a:ea typeface="Carlito" pitchFamily="34" charset="-122"/>
                <a:cs typeface="Carlito" pitchFamily="34" charset="-120"/>
              </a:rPr>
              <a:t>إدارة كاملة لحساباتك على المنصات الاجتماعية — جدولة، نشر، ومتابعة يومية.</a:t>
            </a:r>
            <a:endParaRPr lang="en-US" sz="800" dirty="0"/>
          </a:p>
        </p:txBody>
      </p:sp>
      <p:sp>
        <p:nvSpPr>
          <p:cNvPr id="12" name="Text 10"/>
          <p:cNvSpPr/>
          <p:nvPr/>
        </p:nvSpPr>
        <p:spPr>
          <a:xfrm>
            <a:off x="3227859" y="1646634"/>
            <a:ext cx="2688394" cy="2135981"/>
          </a:xfrm>
          <a:prstGeom prst="roundRect">
            <a:avLst>
              <a:gd name="adj" fmla="val 6243"/>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13" name="Text 11"/>
          <p:cNvSpPr/>
          <p:nvPr/>
        </p:nvSpPr>
        <p:spPr>
          <a:xfrm>
            <a:off x="3360018" y="1778794"/>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14" name="Text 12"/>
          <p:cNvSpPr/>
          <p:nvPr/>
        </p:nvSpPr>
        <p:spPr>
          <a:xfrm>
            <a:off x="5526918" y="1793081"/>
            <a:ext cx="228600" cy="228600"/>
          </a:xfrm>
          <a:prstGeom prst="rect">
            <a:avLst/>
          </a:prstGeom>
          <a:noFill/>
          <a:ln/>
        </p:spPr>
        <p:txBody>
          <a:bodyPr wrap="none" lIns="0" tIns="0" rIns="0" bIns="0" rtlCol="0" anchor="ctr"/>
          <a:lstStyle/>
          <a:p>
            <a:pPr algn="ctr" indent="0" marL="0">
              <a:buNone/>
            </a:pPr>
            <a:r>
              <a:rPr lang="en-US" sz="2250" dirty="0">
                <a:solidFill>
                  <a:srgbClr val="D4A017"/>
                </a:solidFill>
                <a:latin typeface="Segoe UI Symbol" pitchFamily="34" charset="0"/>
                <a:ea typeface="Segoe UI Symbol" pitchFamily="34" charset="-122"/>
                <a:cs typeface="Segoe UI Symbol" pitchFamily="34" charset="-120"/>
              </a:rPr>
              <a:t>▦</a:t>
            </a:r>
            <a:endParaRPr lang="en-US" sz="2250" dirty="0"/>
          </a:p>
        </p:txBody>
      </p:sp>
      <p:sp>
        <p:nvSpPr>
          <p:cNvPr id="15" name="Text 13"/>
          <p:cNvSpPr/>
          <p:nvPr/>
        </p:nvSpPr>
        <p:spPr>
          <a:xfrm>
            <a:off x="3368187" y="1832372"/>
            <a:ext cx="181343" cy="164592"/>
          </a:xfrm>
          <a:prstGeom prst="rect">
            <a:avLst/>
          </a:prstGeom>
          <a:noFill/>
          <a:ln/>
        </p:spPr>
        <p:txBody>
          <a:bodyPr wrap="none" lIns="0" tIns="0" rIns="0" bIns="0" rtlCol="0" anchor="t"/>
          <a:lstStyle/>
          <a:p>
            <a:pPr algn="r" indent="0" marL="0">
              <a:lnSpc>
                <a:spcPts val="1181"/>
              </a:lnSpc>
              <a:buNone/>
            </a:pPr>
            <a:r>
              <a:rPr lang="en-US" sz="788" spc="79" kern="0" dirty="0">
                <a:solidFill>
                  <a:srgbClr val="D4A017"/>
                </a:solidFill>
                <a:latin typeface="Liberation Sans Narrow" pitchFamily="34" charset="0"/>
                <a:ea typeface="Liberation Sans Narrow" pitchFamily="34" charset="-122"/>
                <a:cs typeface="Liberation Sans Narrow" pitchFamily="34" charset="-120"/>
              </a:rPr>
              <a:t>02</a:t>
            </a:r>
            <a:endParaRPr lang="en-US" sz="788" dirty="0"/>
          </a:p>
        </p:txBody>
      </p:sp>
      <p:sp>
        <p:nvSpPr>
          <p:cNvPr id="16" name="Text 14"/>
          <p:cNvSpPr/>
          <p:nvPr/>
        </p:nvSpPr>
        <p:spPr>
          <a:xfrm>
            <a:off x="3388593" y="2135981"/>
            <a:ext cx="2366925" cy="177504"/>
          </a:xfrm>
          <a:prstGeom prst="rect">
            <a:avLst/>
          </a:prstGeom>
          <a:noFill/>
          <a:ln/>
        </p:spPr>
        <p:txBody>
          <a:bodyPr wrap="none" lIns="0" tIns="0" rIns="0" bIns="0" rtlCol="0" anchor="t">
            <a:normAutofit/>
          </a:bodyPr>
          <a:lstStyle/>
          <a:p>
            <a:pPr algn="r" indent="0" marL="0">
              <a:lnSpc>
                <a:spcPts val="1389"/>
              </a:lnSpc>
              <a:buNone/>
            </a:pPr>
            <a:r>
              <a:rPr lang="en-US" sz="1069" dirty="0">
                <a:solidFill>
                  <a:srgbClr val="0A2540"/>
                </a:solidFill>
                <a:latin typeface="Carlito" pitchFamily="34" charset="0"/>
                <a:ea typeface="Carlito" pitchFamily="34" charset="-122"/>
                <a:cs typeface="Carlito" pitchFamily="34" charset="-120"/>
              </a:rPr>
              <a:t>تخطيط المحتوى</a:t>
            </a:r>
            <a:endParaRPr lang="en-US" sz="1069" dirty="0"/>
          </a:p>
        </p:txBody>
      </p:sp>
      <p:sp>
        <p:nvSpPr>
          <p:cNvPr id="17" name="Text 15"/>
          <p:cNvSpPr/>
          <p:nvPr/>
        </p:nvSpPr>
        <p:spPr>
          <a:xfrm>
            <a:off x="3388593" y="2340918"/>
            <a:ext cx="2366925"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CONTENT PLANNING</a:t>
            </a:r>
            <a:endParaRPr lang="en-US" sz="800" dirty="0"/>
          </a:p>
        </p:txBody>
      </p:sp>
      <p:sp>
        <p:nvSpPr>
          <p:cNvPr id="18" name="Text 16"/>
          <p:cNvSpPr/>
          <p:nvPr/>
        </p:nvSpPr>
        <p:spPr>
          <a:xfrm>
            <a:off x="3388593" y="2548086"/>
            <a:ext cx="2366925" cy="372970"/>
          </a:xfrm>
          <a:prstGeom prst="rect">
            <a:avLst/>
          </a:prstGeom>
          <a:noFill/>
          <a:ln/>
        </p:spPr>
        <p:txBody>
          <a:bodyPr wrap="square" lIns="0" tIns="0" rIns="0" bIns="0" rtlCol="0" anchor="t"/>
          <a:lstStyle/>
          <a:p>
            <a:pPr algn="r" indent="0" marL="0">
              <a:lnSpc>
                <a:spcPts val="1243"/>
              </a:lnSpc>
              <a:buNone/>
            </a:pPr>
            <a:r>
              <a:rPr lang="en-US" sz="800" dirty="0">
                <a:solidFill>
                  <a:srgbClr val="2A3340"/>
                </a:solidFill>
                <a:latin typeface="Carlito" pitchFamily="34" charset="0"/>
                <a:ea typeface="Carlito" pitchFamily="34" charset="-122"/>
                <a:cs typeface="Carlito" pitchFamily="34" charset="-120"/>
              </a:rPr>
              <a:t>خطط محتوى شهرية وأسبوعية مبنية على أهداف العلامة وسلوك الجمهور.</a:t>
            </a:r>
            <a:endParaRPr lang="en-US" sz="800" dirty="0"/>
          </a:p>
        </p:txBody>
      </p:sp>
      <p:sp>
        <p:nvSpPr>
          <p:cNvPr id="19" name="Text 17"/>
          <p:cNvSpPr/>
          <p:nvPr/>
        </p:nvSpPr>
        <p:spPr>
          <a:xfrm>
            <a:off x="403622" y="1646634"/>
            <a:ext cx="2688506" cy="2135981"/>
          </a:xfrm>
          <a:prstGeom prst="roundRect">
            <a:avLst>
              <a:gd name="adj" fmla="val 6243"/>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20" name="Text 18"/>
          <p:cNvSpPr/>
          <p:nvPr/>
        </p:nvSpPr>
        <p:spPr>
          <a:xfrm>
            <a:off x="535781" y="1778794"/>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21" name="Text 19"/>
          <p:cNvSpPr/>
          <p:nvPr/>
        </p:nvSpPr>
        <p:spPr>
          <a:xfrm>
            <a:off x="2702793" y="1793081"/>
            <a:ext cx="228600" cy="228600"/>
          </a:xfrm>
          <a:prstGeom prst="rect">
            <a:avLst/>
          </a:prstGeom>
          <a:noFill/>
          <a:ln/>
        </p:spPr>
        <p:txBody>
          <a:bodyPr wrap="none" lIns="0" tIns="0" rIns="0" bIns="0" rtlCol="0" anchor="ctr"/>
          <a:lstStyle/>
          <a:p>
            <a:pPr algn="ctr" indent="0" marL="0">
              <a:buNone/>
            </a:pPr>
            <a:r>
              <a:rPr lang="en-US" sz="2250" dirty="0">
                <a:solidFill>
                  <a:srgbClr val="D4A017"/>
                </a:solidFill>
                <a:latin typeface="Segoe UI Symbol" pitchFamily="34" charset="0"/>
                <a:ea typeface="Segoe UI Symbol" pitchFamily="34" charset="-122"/>
                <a:cs typeface="Segoe UI Symbol" pitchFamily="34" charset="-120"/>
              </a:rPr>
              <a:t>◌</a:t>
            </a:r>
            <a:endParaRPr lang="en-US" sz="2250" dirty="0"/>
          </a:p>
        </p:txBody>
      </p:sp>
      <p:sp>
        <p:nvSpPr>
          <p:cNvPr id="22" name="Text 20"/>
          <p:cNvSpPr/>
          <p:nvPr/>
        </p:nvSpPr>
        <p:spPr>
          <a:xfrm>
            <a:off x="543950" y="1832372"/>
            <a:ext cx="181343" cy="164592"/>
          </a:xfrm>
          <a:prstGeom prst="rect">
            <a:avLst/>
          </a:prstGeom>
          <a:noFill/>
          <a:ln/>
        </p:spPr>
        <p:txBody>
          <a:bodyPr wrap="none" lIns="0" tIns="0" rIns="0" bIns="0" rtlCol="0" anchor="t"/>
          <a:lstStyle/>
          <a:p>
            <a:pPr algn="r" indent="0" marL="0">
              <a:lnSpc>
                <a:spcPts val="1181"/>
              </a:lnSpc>
              <a:buNone/>
            </a:pPr>
            <a:r>
              <a:rPr lang="en-US" sz="788" spc="79" kern="0" dirty="0">
                <a:solidFill>
                  <a:srgbClr val="D4A017"/>
                </a:solidFill>
                <a:latin typeface="Liberation Sans Narrow" pitchFamily="34" charset="0"/>
                <a:ea typeface="Liberation Sans Narrow" pitchFamily="34" charset="-122"/>
                <a:cs typeface="Liberation Sans Narrow" pitchFamily="34" charset="-120"/>
              </a:rPr>
              <a:t>03</a:t>
            </a:r>
            <a:endParaRPr lang="en-US" sz="788" dirty="0"/>
          </a:p>
        </p:txBody>
      </p:sp>
      <p:sp>
        <p:nvSpPr>
          <p:cNvPr id="23" name="Text 21"/>
          <p:cNvSpPr/>
          <p:nvPr/>
        </p:nvSpPr>
        <p:spPr>
          <a:xfrm>
            <a:off x="564356" y="2135981"/>
            <a:ext cx="2367037" cy="177504"/>
          </a:xfrm>
          <a:prstGeom prst="rect">
            <a:avLst/>
          </a:prstGeom>
          <a:noFill/>
          <a:ln/>
        </p:spPr>
        <p:txBody>
          <a:bodyPr wrap="none" lIns="0" tIns="0" rIns="0" bIns="0" rtlCol="0" anchor="t">
            <a:normAutofit/>
          </a:bodyPr>
          <a:lstStyle/>
          <a:p>
            <a:pPr algn="r" indent="0" marL="0">
              <a:lnSpc>
                <a:spcPts val="1389"/>
              </a:lnSpc>
              <a:buNone/>
            </a:pPr>
            <a:r>
              <a:rPr lang="en-US" sz="1069" dirty="0">
                <a:solidFill>
                  <a:srgbClr val="0A2540"/>
                </a:solidFill>
                <a:latin typeface="Carlito" pitchFamily="34" charset="0"/>
                <a:ea typeface="Carlito" pitchFamily="34" charset="-122"/>
                <a:cs typeface="Carlito" pitchFamily="34" charset="-120"/>
              </a:rPr>
              <a:t>التفاعل والمجتمع</a:t>
            </a:r>
            <a:endParaRPr lang="en-US" sz="1069" dirty="0"/>
          </a:p>
        </p:txBody>
      </p:sp>
      <p:sp>
        <p:nvSpPr>
          <p:cNvPr id="24" name="Text 22"/>
          <p:cNvSpPr/>
          <p:nvPr/>
        </p:nvSpPr>
        <p:spPr>
          <a:xfrm>
            <a:off x="564356" y="2340918"/>
            <a:ext cx="2367037"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ENGAGEMENT &amp; COMMUNITY</a:t>
            </a:r>
            <a:endParaRPr lang="en-US" sz="800" dirty="0"/>
          </a:p>
        </p:txBody>
      </p:sp>
      <p:sp>
        <p:nvSpPr>
          <p:cNvPr id="25" name="Text 23"/>
          <p:cNvSpPr/>
          <p:nvPr/>
        </p:nvSpPr>
        <p:spPr>
          <a:xfrm>
            <a:off x="564356" y="2548086"/>
            <a:ext cx="2367037" cy="372970"/>
          </a:xfrm>
          <a:prstGeom prst="rect">
            <a:avLst/>
          </a:prstGeom>
          <a:noFill/>
          <a:ln/>
        </p:spPr>
        <p:txBody>
          <a:bodyPr wrap="square" lIns="0" tIns="0" rIns="0" bIns="0" rtlCol="0" anchor="t"/>
          <a:lstStyle/>
          <a:p>
            <a:pPr algn="r" indent="0" marL="0">
              <a:lnSpc>
                <a:spcPts val="1243"/>
              </a:lnSpc>
              <a:buNone/>
            </a:pPr>
            <a:r>
              <a:rPr lang="en-US" sz="800" dirty="0">
                <a:solidFill>
                  <a:srgbClr val="2A3340"/>
                </a:solidFill>
                <a:latin typeface="Carlito" pitchFamily="34" charset="0"/>
                <a:ea typeface="Carlito" pitchFamily="34" charset="-122"/>
                <a:cs typeface="Carlito" pitchFamily="34" charset="-120"/>
              </a:rPr>
              <a:t>رد على التعليقات والرسائل وبناء علاقة حقيقية مع جمهورك على كل منصة.</a:t>
            </a:r>
            <a:endParaRPr lang="en-US" sz="800" dirty="0"/>
          </a:p>
        </p:txBody>
      </p:sp>
      <p:sp>
        <p:nvSpPr>
          <p:cNvPr id="26" name="Text 24"/>
          <p:cNvSpPr/>
          <p:nvPr/>
        </p:nvSpPr>
        <p:spPr>
          <a:xfrm>
            <a:off x="400050" y="4775597"/>
            <a:ext cx="8343900" cy="7144"/>
          </a:xfrm>
          <a:prstGeom prst="rect">
            <a:avLst/>
          </a:prstGeom>
          <a:solidFill>
            <a:srgbClr val="D4A017">
              <a:alpha val="40000"/>
            </a:srgbClr>
          </a:solidFill>
          <a:ln/>
        </p:spPr>
        <p:txBody>
          <a:bodyPr wrap="square" rtlCol="0" anchor="ctr"/>
          <a:lstStyle/>
          <a:p>
            <a:pPr indent="0" marL="0">
              <a:buNone/>
            </a:pPr>
            <a:endParaRPr lang="en-US" dirty="0"/>
          </a:p>
        </p:txBody>
      </p:sp>
      <p:sp>
        <p:nvSpPr>
          <p:cNvPr id="27" name="Text 25"/>
          <p:cNvSpPr/>
          <p:nvPr/>
        </p:nvSpPr>
        <p:spPr>
          <a:xfrm>
            <a:off x="0" y="4854178"/>
            <a:ext cx="8636000" cy="164592"/>
          </a:xfrm>
          <a:prstGeom prst="rect">
            <a:avLst/>
          </a:prstGeom>
          <a:noFill/>
          <a:ln/>
        </p:spPr>
        <p:txBody>
          <a:bodyPr wrap="square" lIns="0" tIns="0" rIns="0" bIns="0" rtlCol="0" anchor="t"/>
          <a:lstStyle/>
          <a:p>
            <a:pPr algn="ctr" indent="0" marL="0">
              <a:lnSpc>
                <a:spcPts val="928"/>
              </a:lnSpc>
              <a:buNone/>
            </a:pPr>
            <a:r>
              <a:rPr lang="en-US" sz="800" spc="124" kern="0" dirty="0">
                <a:solidFill>
                  <a:srgbClr val="5B6675"/>
                </a:solidFill>
                <a:latin typeface="Carlito" pitchFamily="34" charset="0"/>
                <a:ea typeface="Carlito" pitchFamily="34" charset="-122"/>
                <a:cs typeface="Carlito" pitchFamily="34" charset="-120"/>
              </a:rPr>
              <a:t>3 SOCIAL CAPABILITIES · PRESENCE, PLANNING, ENGAGEMENT</a:t>
            </a:r>
            <a:endParaRPr lang="en-US" sz="800" dirty="0"/>
          </a:p>
        </p:txBody>
      </p:sp>
      <p:sp>
        <p:nvSpPr>
          <p:cNvPr id="28" name="Text 26"/>
          <p:cNvSpPr/>
          <p:nvPr/>
        </p:nvSpPr>
        <p:spPr>
          <a:xfrm>
            <a:off x="8114206" y="187223"/>
            <a:ext cx="652604" cy="243488"/>
          </a:xfrm>
          <a:prstGeom prst="roundRect">
            <a:avLst>
              <a:gd name="adj" fmla="val 3907985"/>
            </a:avLst>
          </a:prstGeom>
          <a:noFill/>
          <a:ln w="7144">
            <a:solidFill>
              <a:srgbClr val="0A2540"/>
            </a:solidFill>
            <a:prstDash val="solid"/>
          </a:ln>
        </p:spPr>
        <p:txBody>
          <a:bodyPr wrap="square" rtlCol="0" anchor="ctr"/>
          <a:lstStyle/>
          <a:p>
            <a:pPr indent="0" marL="0">
              <a:buNone/>
            </a:pPr>
            <a:endParaRPr lang="en-US" dirty="0"/>
          </a:p>
        </p:txBody>
      </p:sp>
      <p:sp>
        <p:nvSpPr>
          <p:cNvPr id="29" name="Text 27"/>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0A2540"/>
                </a:solidFill>
                <a:latin typeface="Carlito" pitchFamily="34" charset="0"/>
                <a:ea typeface="Carlito" pitchFamily="34" charset="-122"/>
                <a:cs typeface="Carlito" pitchFamily="34" charset="-120"/>
              </a:rPr>
              <a:t>← HOME</a:t>
            </a:r>
            <a:endParaRPr lang="en-US" sz="800" dirty="0"/>
          </a:p>
        </p:txBody>
      </p:sp>
      <p:sp>
        <p:nvSpPr>
          <p:cNvPr id="30" name="Text 28"/>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0A2540">
                    <a:alpha val="65000"/>
                  </a:srgbClr>
                </a:solidFill>
                <a:latin typeface="Liberation Sans Narrow" pitchFamily="34" charset="0"/>
                <a:ea typeface="Liberation Sans Narrow" pitchFamily="34" charset="-122"/>
                <a:cs typeface="Liberation Sans Narrow" pitchFamily="34" charset="-120"/>
              </a:rPr>
              <a:t>11 / 24</a:t>
            </a:r>
            <a:endParaRPr lang="en-US" sz="800" dirty="0"/>
          </a:p>
        </p:txBody>
      </p:sp>
      <p:sp>
        <p:nvSpPr>
          <p:cNvPr id="31" name="Text 29"/>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0A2540"/>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7175530" y="728663"/>
            <a:ext cx="1568420" cy="128016"/>
          </a:xfrm>
          <a:prstGeom prst="rect">
            <a:avLst/>
          </a:prstGeom>
          <a:noFill/>
          <a:ln/>
        </p:spPr>
        <p:txBody>
          <a:bodyPr wrap="square" lIns="0" tIns="0" rIns="0" bIns="0" rtlCol="0" anchor="t"/>
          <a:lstStyle/>
          <a:p>
            <a:pPr algn="r" indent="0" marL="0">
              <a:lnSpc>
                <a:spcPts val="1013"/>
              </a:lnSpc>
              <a:buNone/>
            </a:pPr>
            <a:r>
              <a:rPr lang="en-US" sz="800" spc="162" kern="0" dirty="0">
                <a:solidFill>
                  <a:srgbClr val="D4A017"/>
                </a:solidFill>
                <a:latin typeface="Carlito" pitchFamily="34" charset="0"/>
                <a:ea typeface="Carlito" pitchFamily="34" charset="-122"/>
                <a:cs typeface="Carlito" pitchFamily="34" charset="-120"/>
              </a:rPr>
              <a:t>DESIGN · التصميم الجرافيكي</a:t>
            </a:r>
            <a:endParaRPr lang="en-US" sz="800" dirty="0"/>
          </a:p>
        </p:txBody>
      </p:sp>
      <p:sp>
        <p:nvSpPr>
          <p:cNvPr id="3" name="Text 1"/>
          <p:cNvSpPr/>
          <p:nvPr/>
        </p:nvSpPr>
        <p:spPr>
          <a:xfrm>
            <a:off x="6017945" y="942975"/>
            <a:ext cx="2726005" cy="379762"/>
          </a:xfrm>
          <a:prstGeom prst="rect">
            <a:avLst/>
          </a:prstGeom>
          <a:noFill/>
          <a:ln/>
        </p:spPr>
        <p:txBody>
          <a:bodyPr wrap="none" lIns="0" tIns="0" rIns="0" bIns="0" rtlCol="0" anchor="t">
            <a:normAutofit/>
          </a:bodyPr>
          <a:lstStyle/>
          <a:p>
            <a:pPr algn="r" indent="0" marL="0">
              <a:lnSpc>
                <a:spcPts val="2869"/>
              </a:lnSpc>
              <a:buNone/>
            </a:pPr>
            <a:r>
              <a:rPr lang="en-US" sz="1913" b="1" dirty="0">
                <a:solidFill>
                  <a:srgbClr val="0A2540"/>
                </a:solidFill>
                <a:latin typeface="Carlito" pitchFamily="34" charset="0"/>
                <a:ea typeface="Carlito" pitchFamily="34" charset="-122"/>
                <a:cs typeface="Carlito" pitchFamily="34" charset="-120"/>
              </a:rPr>
              <a:t>التصميم الجرافيكي</a:t>
            </a:r>
            <a:endParaRPr lang="en-US" sz="1913" dirty="0"/>
          </a:p>
        </p:txBody>
      </p:sp>
      <p:sp>
        <p:nvSpPr>
          <p:cNvPr id="4" name="Text 2"/>
          <p:cNvSpPr/>
          <p:nvPr/>
        </p:nvSpPr>
        <p:spPr>
          <a:xfrm>
            <a:off x="6147755" y="1350169"/>
            <a:ext cx="2596195" cy="164592"/>
          </a:xfrm>
          <a:prstGeom prst="rect">
            <a:avLst/>
          </a:prstGeom>
          <a:noFill/>
          <a:ln/>
        </p:spPr>
        <p:txBody>
          <a:bodyPr wrap="square" lIns="0" tIns="0" rIns="0" bIns="0" rtlCol="0" anchor="t"/>
          <a:lstStyle/>
          <a:p>
            <a:pPr algn="r" indent="0" marL="0">
              <a:lnSpc>
                <a:spcPts val="1181"/>
              </a:lnSpc>
              <a:buNone/>
            </a:pPr>
            <a:r>
              <a:rPr lang="en-US" sz="788" dirty="0">
                <a:solidFill>
                  <a:srgbClr val="5B6675"/>
                </a:solidFill>
                <a:latin typeface="Carlito" pitchFamily="34" charset="0"/>
                <a:ea typeface="Carlito" pitchFamily="34" charset="-122"/>
                <a:cs typeface="Carlito" pitchFamily="34" charset="-120"/>
              </a:rPr>
              <a:t>Six design capabilities that give your brand its visual voice.</a:t>
            </a:r>
            <a:endParaRPr lang="en-US" sz="788" dirty="0"/>
          </a:p>
        </p:txBody>
      </p:sp>
      <p:sp>
        <p:nvSpPr>
          <p:cNvPr id="5" name="Text 3"/>
          <p:cNvSpPr/>
          <p:nvPr/>
        </p:nvSpPr>
        <p:spPr>
          <a:xfrm>
            <a:off x="6032897" y="1646634"/>
            <a:ext cx="2707481"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6" name="Text 4"/>
          <p:cNvSpPr/>
          <p:nvPr/>
        </p:nvSpPr>
        <p:spPr>
          <a:xfrm>
            <a:off x="6136481" y="1750219"/>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7" name="Text 5"/>
          <p:cNvSpPr/>
          <p:nvPr/>
        </p:nvSpPr>
        <p:spPr>
          <a:xfrm>
            <a:off x="8408194" y="1764506"/>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8" name="Text 6"/>
          <p:cNvSpPr/>
          <p:nvPr/>
        </p:nvSpPr>
        <p:spPr>
          <a:xfrm>
            <a:off x="6146104" y="1794867"/>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01</a:t>
            </a:r>
            <a:endParaRPr lang="en-US" sz="731" dirty="0"/>
          </a:p>
        </p:txBody>
      </p:sp>
      <p:sp>
        <p:nvSpPr>
          <p:cNvPr id="9" name="Text 7"/>
          <p:cNvSpPr/>
          <p:nvPr/>
        </p:nvSpPr>
        <p:spPr>
          <a:xfrm>
            <a:off x="6165056" y="2064544"/>
            <a:ext cx="2443163" cy="149711"/>
          </a:xfrm>
          <a:prstGeom prst="rect">
            <a:avLst/>
          </a:prstGeom>
          <a:noFill/>
          <a:ln/>
        </p:spPr>
        <p:txBody>
          <a:bodyPr wrap="non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تصاميم منشورات السوشيال</a:t>
            </a:r>
            <a:endParaRPr lang="en-US" sz="900" dirty="0"/>
          </a:p>
        </p:txBody>
      </p:sp>
      <p:sp>
        <p:nvSpPr>
          <p:cNvPr id="10" name="Text 8"/>
          <p:cNvSpPr/>
          <p:nvPr/>
        </p:nvSpPr>
        <p:spPr>
          <a:xfrm>
            <a:off x="6165056" y="2241686"/>
            <a:ext cx="244316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SOCIAL POSTS</a:t>
            </a:r>
            <a:endParaRPr lang="en-US" sz="800" dirty="0"/>
          </a:p>
        </p:txBody>
      </p:sp>
      <p:sp>
        <p:nvSpPr>
          <p:cNvPr id="11" name="Text 9"/>
          <p:cNvSpPr/>
          <p:nvPr/>
        </p:nvSpPr>
        <p:spPr>
          <a:xfrm>
            <a:off x="3218259" y="1646634"/>
            <a:ext cx="2707481"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12" name="Text 10"/>
          <p:cNvSpPr/>
          <p:nvPr/>
        </p:nvSpPr>
        <p:spPr>
          <a:xfrm>
            <a:off x="3321844" y="1750219"/>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13" name="Text 11"/>
          <p:cNvSpPr/>
          <p:nvPr/>
        </p:nvSpPr>
        <p:spPr>
          <a:xfrm>
            <a:off x="5593556" y="1764506"/>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14" name="Text 12"/>
          <p:cNvSpPr/>
          <p:nvPr/>
        </p:nvSpPr>
        <p:spPr>
          <a:xfrm>
            <a:off x="3331466" y="1794867"/>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02</a:t>
            </a:r>
            <a:endParaRPr lang="en-US" sz="731" dirty="0"/>
          </a:p>
        </p:txBody>
      </p:sp>
      <p:sp>
        <p:nvSpPr>
          <p:cNvPr id="15" name="Text 13"/>
          <p:cNvSpPr/>
          <p:nvPr/>
        </p:nvSpPr>
        <p:spPr>
          <a:xfrm>
            <a:off x="3350419" y="2064544"/>
            <a:ext cx="2443163" cy="149711"/>
          </a:xfrm>
          <a:prstGeom prst="rect">
            <a:avLst/>
          </a:prstGeom>
          <a:noFill/>
          <a:ln/>
        </p:spPr>
        <p:txBody>
          <a:bodyPr wrap="non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تصاميم الإعلانات</a:t>
            </a:r>
            <a:endParaRPr lang="en-US" sz="900" dirty="0"/>
          </a:p>
        </p:txBody>
      </p:sp>
      <p:sp>
        <p:nvSpPr>
          <p:cNvPr id="16" name="Text 14"/>
          <p:cNvSpPr/>
          <p:nvPr/>
        </p:nvSpPr>
        <p:spPr>
          <a:xfrm>
            <a:off x="3350419" y="2241686"/>
            <a:ext cx="244316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AD DESIGN</a:t>
            </a:r>
            <a:endParaRPr lang="en-US" sz="800" dirty="0"/>
          </a:p>
        </p:txBody>
      </p:sp>
      <p:sp>
        <p:nvSpPr>
          <p:cNvPr id="17" name="Text 15"/>
          <p:cNvSpPr/>
          <p:nvPr/>
        </p:nvSpPr>
        <p:spPr>
          <a:xfrm>
            <a:off x="403622" y="1646634"/>
            <a:ext cx="2707481"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18" name="Text 16"/>
          <p:cNvSpPr/>
          <p:nvPr/>
        </p:nvSpPr>
        <p:spPr>
          <a:xfrm>
            <a:off x="507206" y="1750219"/>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19" name="Text 17"/>
          <p:cNvSpPr/>
          <p:nvPr/>
        </p:nvSpPr>
        <p:spPr>
          <a:xfrm>
            <a:off x="2778919" y="1764506"/>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20" name="Text 18"/>
          <p:cNvSpPr/>
          <p:nvPr/>
        </p:nvSpPr>
        <p:spPr>
          <a:xfrm>
            <a:off x="516829" y="1794867"/>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03</a:t>
            </a:r>
            <a:endParaRPr lang="en-US" sz="731" dirty="0"/>
          </a:p>
        </p:txBody>
      </p:sp>
      <p:sp>
        <p:nvSpPr>
          <p:cNvPr id="21" name="Text 19"/>
          <p:cNvSpPr/>
          <p:nvPr/>
        </p:nvSpPr>
        <p:spPr>
          <a:xfrm>
            <a:off x="535781" y="2064544"/>
            <a:ext cx="2443163" cy="149711"/>
          </a:xfrm>
          <a:prstGeom prst="rect">
            <a:avLst/>
          </a:prstGeom>
          <a:noFill/>
          <a:ln/>
        </p:spPr>
        <p:txBody>
          <a:bodyPr wrap="non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الملصقات والبانرات</a:t>
            </a:r>
            <a:endParaRPr lang="en-US" sz="900" dirty="0"/>
          </a:p>
        </p:txBody>
      </p:sp>
      <p:sp>
        <p:nvSpPr>
          <p:cNvPr id="22" name="Text 20"/>
          <p:cNvSpPr/>
          <p:nvPr/>
        </p:nvSpPr>
        <p:spPr>
          <a:xfrm>
            <a:off x="535781" y="2241686"/>
            <a:ext cx="244316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POSTERS &amp; BANNERS</a:t>
            </a:r>
            <a:endParaRPr lang="en-US" sz="800" dirty="0"/>
          </a:p>
        </p:txBody>
      </p:sp>
      <p:sp>
        <p:nvSpPr>
          <p:cNvPr id="23" name="Text 21"/>
          <p:cNvSpPr/>
          <p:nvPr/>
        </p:nvSpPr>
        <p:spPr>
          <a:xfrm>
            <a:off x="6032897" y="2803922"/>
            <a:ext cx="2707481"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24" name="Text 22"/>
          <p:cNvSpPr/>
          <p:nvPr/>
        </p:nvSpPr>
        <p:spPr>
          <a:xfrm>
            <a:off x="6136481" y="2907506"/>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25" name="Text 23"/>
          <p:cNvSpPr/>
          <p:nvPr/>
        </p:nvSpPr>
        <p:spPr>
          <a:xfrm>
            <a:off x="8408194" y="2921794"/>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26" name="Text 24"/>
          <p:cNvSpPr/>
          <p:nvPr/>
        </p:nvSpPr>
        <p:spPr>
          <a:xfrm>
            <a:off x="6146104" y="2952155"/>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04</a:t>
            </a:r>
            <a:endParaRPr lang="en-US" sz="731" dirty="0"/>
          </a:p>
        </p:txBody>
      </p:sp>
      <p:sp>
        <p:nvSpPr>
          <p:cNvPr id="27" name="Text 25"/>
          <p:cNvSpPr/>
          <p:nvPr/>
        </p:nvSpPr>
        <p:spPr>
          <a:xfrm>
            <a:off x="6165056" y="3221831"/>
            <a:ext cx="2443163" cy="149711"/>
          </a:xfrm>
          <a:prstGeom prst="rect">
            <a:avLst/>
          </a:prstGeom>
          <a:noFill/>
          <a:ln/>
        </p:spPr>
        <p:txBody>
          <a:bodyPr wrap="non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أغلفة السوشيال ميديا</a:t>
            </a:r>
            <a:endParaRPr lang="en-US" sz="900" dirty="0"/>
          </a:p>
        </p:txBody>
      </p:sp>
      <p:sp>
        <p:nvSpPr>
          <p:cNvPr id="28" name="Text 26"/>
          <p:cNvSpPr/>
          <p:nvPr/>
        </p:nvSpPr>
        <p:spPr>
          <a:xfrm>
            <a:off x="6165056" y="3398974"/>
            <a:ext cx="244316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SOCIAL COVERS</a:t>
            </a:r>
            <a:endParaRPr lang="en-US" sz="800" dirty="0"/>
          </a:p>
        </p:txBody>
      </p:sp>
      <p:sp>
        <p:nvSpPr>
          <p:cNvPr id="29" name="Text 27"/>
          <p:cNvSpPr/>
          <p:nvPr/>
        </p:nvSpPr>
        <p:spPr>
          <a:xfrm>
            <a:off x="3218259" y="2803922"/>
            <a:ext cx="2707481"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30" name="Text 28"/>
          <p:cNvSpPr/>
          <p:nvPr/>
        </p:nvSpPr>
        <p:spPr>
          <a:xfrm>
            <a:off x="3321844" y="2907506"/>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31" name="Text 29"/>
          <p:cNvSpPr/>
          <p:nvPr/>
        </p:nvSpPr>
        <p:spPr>
          <a:xfrm>
            <a:off x="5593556" y="2921794"/>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32" name="Text 30"/>
          <p:cNvSpPr/>
          <p:nvPr/>
        </p:nvSpPr>
        <p:spPr>
          <a:xfrm>
            <a:off x="3331466" y="2952155"/>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05</a:t>
            </a:r>
            <a:endParaRPr lang="en-US" sz="731" dirty="0"/>
          </a:p>
        </p:txBody>
      </p:sp>
      <p:sp>
        <p:nvSpPr>
          <p:cNvPr id="33" name="Text 31"/>
          <p:cNvSpPr/>
          <p:nvPr/>
        </p:nvSpPr>
        <p:spPr>
          <a:xfrm>
            <a:off x="3350419" y="3221831"/>
            <a:ext cx="2443163" cy="149711"/>
          </a:xfrm>
          <a:prstGeom prst="rect">
            <a:avLst/>
          </a:prstGeom>
          <a:noFill/>
          <a:ln/>
        </p:spPr>
        <p:txBody>
          <a:bodyPr wrap="non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المطبوعات التسويقية</a:t>
            </a:r>
            <a:endParaRPr lang="en-US" sz="900" dirty="0"/>
          </a:p>
        </p:txBody>
      </p:sp>
      <p:sp>
        <p:nvSpPr>
          <p:cNvPr id="34" name="Text 32"/>
          <p:cNvSpPr/>
          <p:nvPr/>
        </p:nvSpPr>
        <p:spPr>
          <a:xfrm>
            <a:off x="3350419" y="3398974"/>
            <a:ext cx="244316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MARKETING COLLATERAL</a:t>
            </a:r>
            <a:endParaRPr lang="en-US" sz="800" dirty="0"/>
          </a:p>
        </p:txBody>
      </p:sp>
      <p:sp>
        <p:nvSpPr>
          <p:cNvPr id="35" name="Text 33"/>
          <p:cNvSpPr/>
          <p:nvPr/>
        </p:nvSpPr>
        <p:spPr>
          <a:xfrm>
            <a:off x="403622" y="2803922"/>
            <a:ext cx="2707481" cy="1050131"/>
          </a:xfrm>
          <a:prstGeom prst="roundRect">
            <a:avLst>
              <a:gd name="adj" fmla="val 12698"/>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36" name="Text 34"/>
          <p:cNvSpPr/>
          <p:nvPr/>
        </p:nvSpPr>
        <p:spPr>
          <a:xfrm>
            <a:off x="507206" y="2907506"/>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37" name="Text 35"/>
          <p:cNvSpPr/>
          <p:nvPr/>
        </p:nvSpPr>
        <p:spPr>
          <a:xfrm>
            <a:off x="2778919" y="2921794"/>
            <a:ext cx="200025" cy="200025"/>
          </a:xfrm>
          <a:prstGeom prst="rect">
            <a:avLst/>
          </a:prstGeom>
          <a:noFill/>
          <a:ln/>
        </p:spPr>
        <p:txBody>
          <a:bodyPr wrap="none" lIns="0" tIns="0" rIns="0" bIns="0" rtlCol="0" anchor="ctr"/>
          <a:lstStyle/>
          <a:p>
            <a:pPr algn="ctr" indent="0" marL="0">
              <a:buNone/>
            </a:pPr>
            <a:r>
              <a:rPr lang="en-US" sz="1969" dirty="0">
                <a:solidFill>
                  <a:srgbClr val="D4A017"/>
                </a:solidFill>
                <a:latin typeface="Segoe UI Symbol" pitchFamily="34" charset="0"/>
                <a:ea typeface="Segoe UI Symbol" pitchFamily="34" charset="-122"/>
                <a:cs typeface="Segoe UI Symbol" pitchFamily="34" charset="-120"/>
              </a:rPr>
              <a:t>✦</a:t>
            </a:r>
            <a:endParaRPr lang="en-US" sz="1969" dirty="0"/>
          </a:p>
        </p:txBody>
      </p:sp>
      <p:sp>
        <p:nvSpPr>
          <p:cNvPr id="38" name="Text 36"/>
          <p:cNvSpPr/>
          <p:nvPr/>
        </p:nvSpPr>
        <p:spPr>
          <a:xfrm>
            <a:off x="516829" y="2952155"/>
            <a:ext cx="168390" cy="164592"/>
          </a:xfrm>
          <a:prstGeom prst="rect">
            <a:avLst/>
          </a:prstGeom>
          <a:noFill/>
          <a:ln/>
        </p:spPr>
        <p:txBody>
          <a:bodyPr wrap="none" lIns="0" tIns="0" rIns="0" bIns="0" rtlCol="0" anchor="t"/>
          <a:lstStyle/>
          <a:p>
            <a:pPr algn="r" indent="0" marL="0">
              <a:lnSpc>
                <a:spcPts val="1097"/>
              </a:lnSpc>
              <a:buNone/>
            </a:pPr>
            <a:r>
              <a:rPr lang="en-US" sz="731" spc="73" kern="0" dirty="0">
                <a:solidFill>
                  <a:srgbClr val="D4A017"/>
                </a:solidFill>
                <a:latin typeface="Liberation Sans Narrow" pitchFamily="34" charset="0"/>
                <a:ea typeface="Liberation Sans Narrow" pitchFamily="34" charset="-122"/>
                <a:cs typeface="Liberation Sans Narrow" pitchFamily="34" charset="-120"/>
              </a:rPr>
              <a:t>06</a:t>
            </a:r>
            <a:endParaRPr lang="en-US" sz="731" dirty="0"/>
          </a:p>
        </p:txBody>
      </p:sp>
      <p:sp>
        <p:nvSpPr>
          <p:cNvPr id="39" name="Text 37"/>
          <p:cNvSpPr/>
          <p:nvPr/>
        </p:nvSpPr>
        <p:spPr>
          <a:xfrm>
            <a:off x="535781" y="3221831"/>
            <a:ext cx="2443163" cy="149711"/>
          </a:xfrm>
          <a:prstGeom prst="rect">
            <a:avLst/>
          </a:prstGeom>
          <a:noFill/>
          <a:ln/>
        </p:spPr>
        <p:txBody>
          <a:bodyPr wrap="none" lIns="0" tIns="0" rIns="0" bIns="0" rtlCol="0" anchor="t">
            <a:normAutofit/>
          </a:bodyPr>
          <a:lstStyle/>
          <a:p>
            <a:pPr algn="r" indent="0" marL="0">
              <a:lnSpc>
                <a:spcPts val="1170"/>
              </a:lnSpc>
              <a:buNone/>
            </a:pPr>
            <a:r>
              <a:rPr lang="en-US" sz="900" dirty="0">
                <a:solidFill>
                  <a:srgbClr val="0A2540"/>
                </a:solidFill>
                <a:latin typeface="Carlito" pitchFamily="34" charset="0"/>
                <a:ea typeface="Carlito" pitchFamily="34" charset="-122"/>
                <a:cs typeface="Carlito" pitchFamily="34" charset="-120"/>
              </a:rPr>
              <a:t>تصميم العروض التقديمية</a:t>
            </a:r>
            <a:endParaRPr lang="en-US" sz="900" dirty="0"/>
          </a:p>
        </p:txBody>
      </p:sp>
      <p:sp>
        <p:nvSpPr>
          <p:cNvPr id="40" name="Text 38"/>
          <p:cNvSpPr/>
          <p:nvPr/>
        </p:nvSpPr>
        <p:spPr>
          <a:xfrm>
            <a:off x="535781" y="3398974"/>
            <a:ext cx="2443163"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PRESENTATION DESIGN</a:t>
            </a:r>
            <a:endParaRPr lang="en-US" sz="800" dirty="0"/>
          </a:p>
        </p:txBody>
      </p:sp>
      <p:sp>
        <p:nvSpPr>
          <p:cNvPr id="41" name="Text 39"/>
          <p:cNvSpPr/>
          <p:nvPr/>
        </p:nvSpPr>
        <p:spPr>
          <a:xfrm>
            <a:off x="400050" y="4775597"/>
            <a:ext cx="8343900" cy="7144"/>
          </a:xfrm>
          <a:prstGeom prst="rect">
            <a:avLst/>
          </a:prstGeom>
          <a:solidFill>
            <a:srgbClr val="D4A017">
              <a:alpha val="40000"/>
            </a:srgbClr>
          </a:solidFill>
          <a:ln/>
        </p:spPr>
        <p:txBody>
          <a:bodyPr wrap="square" rtlCol="0" anchor="ctr"/>
          <a:lstStyle/>
          <a:p>
            <a:pPr indent="0" marL="0">
              <a:buNone/>
            </a:pPr>
            <a:endParaRPr lang="en-US" dirty="0"/>
          </a:p>
        </p:txBody>
      </p:sp>
      <p:sp>
        <p:nvSpPr>
          <p:cNvPr id="42" name="Text 40"/>
          <p:cNvSpPr/>
          <p:nvPr/>
        </p:nvSpPr>
        <p:spPr>
          <a:xfrm>
            <a:off x="0" y="4854178"/>
            <a:ext cx="8636000" cy="164592"/>
          </a:xfrm>
          <a:prstGeom prst="rect">
            <a:avLst/>
          </a:prstGeom>
          <a:noFill/>
          <a:ln/>
        </p:spPr>
        <p:txBody>
          <a:bodyPr wrap="square" lIns="0" tIns="0" rIns="0" bIns="0" rtlCol="0" anchor="t"/>
          <a:lstStyle/>
          <a:p>
            <a:pPr algn="ctr" indent="0" marL="0">
              <a:lnSpc>
                <a:spcPts val="928"/>
              </a:lnSpc>
              <a:buNone/>
            </a:pPr>
            <a:r>
              <a:rPr lang="en-US" sz="800" spc="124" kern="0" dirty="0">
                <a:solidFill>
                  <a:srgbClr val="5B6675"/>
                </a:solidFill>
                <a:latin typeface="Carlito" pitchFamily="34" charset="0"/>
                <a:ea typeface="Carlito" pitchFamily="34" charset="-122"/>
                <a:cs typeface="Carlito" pitchFamily="34" charset="-120"/>
              </a:rPr>
              <a:t>6 DESIGN CAPABILITIES · VISUALS THAT SPEAK</a:t>
            </a:r>
            <a:endParaRPr lang="en-US" sz="800" dirty="0"/>
          </a:p>
        </p:txBody>
      </p:sp>
      <p:sp>
        <p:nvSpPr>
          <p:cNvPr id="43" name="Text 41"/>
          <p:cNvSpPr/>
          <p:nvPr/>
        </p:nvSpPr>
        <p:spPr>
          <a:xfrm>
            <a:off x="8114206" y="187223"/>
            <a:ext cx="652604" cy="243488"/>
          </a:xfrm>
          <a:prstGeom prst="roundRect">
            <a:avLst>
              <a:gd name="adj" fmla="val 3907985"/>
            </a:avLst>
          </a:prstGeom>
          <a:noFill/>
          <a:ln w="7144">
            <a:solidFill>
              <a:srgbClr val="0A2540"/>
            </a:solidFill>
            <a:prstDash val="solid"/>
          </a:ln>
        </p:spPr>
        <p:txBody>
          <a:bodyPr wrap="square" rtlCol="0" anchor="ctr"/>
          <a:lstStyle/>
          <a:p>
            <a:pPr indent="0" marL="0">
              <a:buNone/>
            </a:pPr>
            <a:endParaRPr lang="en-US" dirty="0"/>
          </a:p>
        </p:txBody>
      </p:sp>
      <p:sp>
        <p:nvSpPr>
          <p:cNvPr id="44" name="Text 42"/>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0A2540"/>
                </a:solidFill>
                <a:latin typeface="Carlito" pitchFamily="34" charset="0"/>
                <a:ea typeface="Carlito" pitchFamily="34" charset="-122"/>
                <a:cs typeface="Carlito" pitchFamily="34" charset="-120"/>
              </a:rPr>
              <a:t>← HOME</a:t>
            </a:r>
            <a:endParaRPr lang="en-US" sz="800" dirty="0"/>
          </a:p>
        </p:txBody>
      </p:sp>
      <p:sp>
        <p:nvSpPr>
          <p:cNvPr id="45" name="Text 43"/>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0A2540">
                    <a:alpha val="65000"/>
                  </a:srgbClr>
                </a:solidFill>
                <a:latin typeface="Liberation Sans Narrow" pitchFamily="34" charset="0"/>
                <a:ea typeface="Liberation Sans Narrow" pitchFamily="34" charset="-122"/>
                <a:cs typeface="Liberation Sans Narrow" pitchFamily="34" charset="-120"/>
              </a:rPr>
              <a:t>12 / 24</a:t>
            </a:r>
            <a:endParaRPr lang="en-US" sz="800" dirty="0"/>
          </a:p>
        </p:txBody>
      </p:sp>
      <p:sp>
        <p:nvSpPr>
          <p:cNvPr id="46" name="Text 44"/>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0A2540"/>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7097739" y="728663"/>
            <a:ext cx="1646211" cy="128016"/>
          </a:xfrm>
          <a:prstGeom prst="rect">
            <a:avLst/>
          </a:prstGeom>
          <a:noFill/>
          <a:ln/>
        </p:spPr>
        <p:txBody>
          <a:bodyPr wrap="none" lIns="0" tIns="0" rIns="0" bIns="0" rtlCol="0" anchor="t"/>
          <a:lstStyle/>
          <a:p>
            <a:pPr algn="r" indent="0" marL="0">
              <a:lnSpc>
                <a:spcPts val="1013"/>
              </a:lnSpc>
              <a:buNone/>
            </a:pPr>
            <a:r>
              <a:rPr lang="en-US" sz="800" spc="162" kern="0" dirty="0">
                <a:solidFill>
                  <a:srgbClr val="D4A017"/>
                </a:solidFill>
                <a:latin typeface="Carlito" pitchFamily="34" charset="0"/>
                <a:ea typeface="Carlito" pitchFamily="34" charset="-122"/>
                <a:cs typeface="Carlito" pitchFamily="34" charset="-120"/>
              </a:rPr>
              <a:t>BRANDING · الهوية البصرية</a:t>
            </a:r>
            <a:endParaRPr lang="en-US" sz="800" dirty="0"/>
          </a:p>
        </p:txBody>
      </p:sp>
      <p:sp>
        <p:nvSpPr>
          <p:cNvPr id="3" name="Text 1"/>
          <p:cNvSpPr/>
          <p:nvPr/>
        </p:nvSpPr>
        <p:spPr>
          <a:xfrm>
            <a:off x="6391351" y="942975"/>
            <a:ext cx="2352599" cy="379762"/>
          </a:xfrm>
          <a:prstGeom prst="rect">
            <a:avLst/>
          </a:prstGeom>
          <a:noFill/>
          <a:ln/>
        </p:spPr>
        <p:txBody>
          <a:bodyPr wrap="none" lIns="0" tIns="0" rIns="0" bIns="0" rtlCol="0" anchor="t">
            <a:normAutofit/>
          </a:bodyPr>
          <a:lstStyle/>
          <a:p>
            <a:pPr algn="r" indent="0" marL="0">
              <a:lnSpc>
                <a:spcPts val="2869"/>
              </a:lnSpc>
              <a:buNone/>
            </a:pPr>
            <a:r>
              <a:rPr lang="en-US" sz="1913" b="1" dirty="0">
                <a:solidFill>
                  <a:srgbClr val="0A2540"/>
                </a:solidFill>
                <a:latin typeface="Carlito" pitchFamily="34" charset="0"/>
                <a:ea typeface="Carlito" pitchFamily="34" charset="-122"/>
                <a:cs typeface="Carlito" pitchFamily="34" charset="-120"/>
              </a:rPr>
              <a:t>الهوية البصرية والعلامة</a:t>
            </a:r>
            <a:endParaRPr lang="en-US" sz="1913" dirty="0"/>
          </a:p>
        </p:txBody>
      </p:sp>
      <p:sp>
        <p:nvSpPr>
          <p:cNvPr id="4" name="Text 2"/>
          <p:cNvSpPr/>
          <p:nvPr/>
        </p:nvSpPr>
        <p:spPr>
          <a:xfrm>
            <a:off x="6503380" y="1350169"/>
            <a:ext cx="2240570" cy="164592"/>
          </a:xfrm>
          <a:prstGeom prst="rect">
            <a:avLst/>
          </a:prstGeom>
          <a:noFill/>
          <a:ln/>
        </p:spPr>
        <p:txBody>
          <a:bodyPr wrap="square" lIns="0" tIns="0" rIns="0" bIns="0" rtlCol="0" anchor="t"/>
          <a:lstStyle/>
          <a:p>
            <a:pPr algn="r" indent="0" marL="0">
              <a:lnSpc>
                <a:spcPts val="1181"/>
              </a:lnSpc>
              <a:buNone/>
            </a:pPr>
            <a:r>
              <a:rPr lang="en-US" sz="788" dirty="0">
                <a:solidFill>
                  <a:srgbClr val="5B6675"/>
                </a:solidFill>
                <a:latin typeface="Carlito" pitchFamily="34" charset="0"/>
                <a:ea typeface="Carlito" pitchFamily="34" charset="-122"/>
                <a:cs typeface="Carlito" pitchFamily="34" charset="-120"/>
              </a:rPr>
              <a:t>Four branding capabilities that define who you are.</a:t>
            </a:r>
            <a:endParaRPr lang="en-US" sz="788" dirty="0"/>
          </a:p>
        </p:txBody>
      </p:sp>
      <p:sp>
        <p:nvSpPr>
          <p:cNvPr id="5" name="Text 3"/>
          <p:cNvSpPr/>
          <p:nvPr/>
        </p:nvSpPr>
        <p:spPr>
          <a:xfrm>
            <a:off x="4639866" y="1646634"/>
            <a:ext cx="4100513" cy="1550194"/>
          </a:xfrm>
          <a:prstGeom prst="roundRect">
            <a:avLst>
              <a:gd name="adj" fmla="val 8602"/>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6" name="Text 4"/>
          <p:cNvSpPr/>
          <p:nvPr/>
        </p:nvSpPr>
        <p:spPr>
          <a:xfrm>
            <a:off x="4772025" y="1778794"/>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7" name="Text 5"/>
          <p:cNvSpPr/>
          <p:nvPr/>
        </p:nvSpPr>
        <p:spPr>
          <a:xfrm>
            <a:off x="8365331" y="1793081"/>
            <a:ext cx="214313" cy="214313"/>
          </a:xfrm>
          <a:prstGeom prst="rect">
            <a:avLst/>
          </a:prstGeom>
          <a:noFill/>
          <a:ln/>
        </p:spPr>
        <p:txBody>
          <a:bodyPr wrap="none" lIns="0" tIns="0" rIns="0" bIns="0" rtlCol="0" anchor="ctr"/>
          <a:lstStyle/>
          <a:p>
            <a:pPr algn="ctr" indent="0" marL="0">
              <a:buNone/>
            </a:pPr>
            <a:r>
              <a:rPr lang="en-US" sz="2109" dirty="0">
                <a:solidFill>
                  <a:srgbClr val="D4A017"/>
                </a:solidFill>
                <a:latin typeface="Segoe UI Symbol" pitchFamily="34" charset="0"/>
                <a:ea typeface="Segoe UI Symbol" pitchFamily="34" charset="-122"/>
                <a:cs typeface="Segoe UI Symbol" pitchFamily="34" charset="-120"/>
              </a:rPr>
              <a:t>◯</a:t>
            </a:r>
            <a:endParaRPr lang="en-US" sz="2109" dirty="0"/>
          </a:p>
        </p:txBody>
      </p:sp>
      <p:sp>
        <p:nvSpPr>
          <p:cNvPr id="8" name="Text 6"/>
          <p:cNvSpPr/>
          <p:nvPr/>
        </p:nvSpPr>
        <p:spPr>
          <a:xfrm>
            <a:off x="4780194" y="1825228"/>
            <a:ext cx="181343" cy="164592"/>
          </a:xfrm>
          <a:prstGeom prst="rect">
            <a:avLst/>
          </a:prstGeom>
          <a:noFill/>
          <a:ln/>
        </p:spPr>
        <p:txBody>
          <a:bodyPr wrap="none" lIns="0" tIns="0" rIns="0" bIns="0" rtlCol="0" anchor="t"/>
          <a:lstStyle/>
          <a:p>
            <a:pPr algn="r" indent="0" marL="0">
              <a:lnSpc>
                <a:spcPts val="1181"/>
              </a:lnSpc>
              <a:buNone/>
            </a:pPr>
            <a:r>
              <a:rPr lang="en-US" sz="788" spc="79" kern="0" dirty="0">
                <a:solidFill>
                  <a:srgbClr val="D4A017"/>
                </a:solidFill>
                <a:latin typeface="Liberation Sans Narrow" pitchFamily="34" charset="0"/>
                <a:ea typeface="Liberation Sans Narrow" pitchFamily="34" charset="-122"/>
                <a:cs typeface="Liberation Sans Narrow" pitchFamily="34" charset="-120"/>
              </a:rPr>
              <a:t>01</a:t>
            </a:r>
            <a:endParaRPr lang="en-US" sz="788" dirty="0"/>
          </a:p>
        </p:txBody>
      </p:sp>
      <p:sp>
        <p:nvSpPr>
          <p:cNvPr id="9" name="Text 7"/>
          <p:cNvSpPr/>
          <p:nvPr/>
        </p:nvSpPr>
        <p:spPr>
          <a:xfrm>
            <a:off x="4800600" y="2107406"/>
            <a:ext cx="3779044" cy="168240"/>
          </a:xfrm>
          <a:prstGeom prst="rect">
            <a:avLst/>
          </a:prstGeom>
          <a:noFill/>
          <a:ln/>
        </p:spPr>
        <p:txBody>
          <a:bodyPr wrap="none" lIns="0" tIns="0" rIns="0" bIns="0" rtlCol="0" anchor="t">
            <a:normAutofit/>
          </a:bodyPr>
          <a:lstStyle/>
          <a:p>
            <a:pPr algn="r" indent="0" marL="0">
              <a:lnSpc>
                <a:spcPts val="1316"/>
              </a:lnSpc>
              <a:buNone/>
            </a:pPr>
            <a:r>
              <a:rPr lang="en-US" sz="1013" dirty="0">
                <a:solidFill>
                  <a:srgbClr val="0A2540"/>
                </a:solidFill>
                <a:latin typeface="Carlito" pitchFamily="34" charset="0"/>
                <a:ea typeface="Carlito" pitchFamily="34" charset="-122"/>
                <a:cs typeface="Carlito" pitchFamily="34" charset="-120"/>
              </a:rPr>
              <a:t>استراتيجية العلامة</a:t>
            </a:r>
            <a:endParaRPr lang="en-US" sz="1013" dirty="0"/>
          </a:p>
        </p:txBody>
      </p:sp>
      <p:sp>
        <p:nvSpPr>
          <p:cNvPr id="10" name="Text 8"/>
          <p:cNvSpPr/>
          <p:nvPr/>
        </p:nvSpPr>
        <p:spPr>
          <a:xfrm>
            <a:off x="4800600" y="2303078"/>
            <a:ext cx="3779044"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BRAND STRATEGY</a:t>
            </a:r>
            <a:endParaRPr lang="en-US" sz="800" dirty="0"/>
          </a:p>
        </p:txBody>
      </p:sp>
      <p:sp>
        <p:nvSpPr>
          <p:cNvPr id="11" name="Text 9"/>
          <p:cNvSpPr/>
          <p:nvPr/>
        </p:nvSpPr>
        <p:spPr>
          <a:xfrm>
            <a:off x="4800600" y="2495959"/>
            <a:ext cx="3779044" cy="186485"/>
          </a:xfrm>
          <a:prstGeom prst="rect">
            <a:avLst/>
          </a:prstGeom>
          <a:noFill/>
          <a:ln/>
        </p:spPr>
        <p:txBody>
          <a:bodyPr wrap="square" lIns="0" tIns="0" rIns="0" bIns="0" rtlCol="0" anchor="t"/>
          <a:lstStyle/>
          <a:p>
            <a:pPr algn="r" indent="0" marL="0">
              <a:lnSpc>
                <a:spcPts val="1243"/>
              </a:lnSpc>
              <a:buNone/>
            </a:pPr>
            <a:r>
              <a:rPr lang="en-US" sz="800" dirty="0">
                <a:solidFill>
                  <a:srgbClr val="2A3340"/>
                </a:solidFill>
                <a:latin typeface="Carlito" pitchFamily="34" charset="0"/>
                <a:ea typeface="Carlito" pitchFamily="34" charset="-122"/>
                <a:cs typeface="Carlito" pitchFamily="34" charset="-120"/>
              </a:rPr>
              <a:t>تحديد الموقف، القيم، والوعد الذي تُقدّمه علامتك للجمهور.</a:t>
            </a:r>
            <a:endParaRPr lang="en-US" sz="800" dirty="0"/>
          </a:p>
        </p:txBody>
      </p:sp>
      <p:sp>
        <p:nvSpPr>
          <p:cNvPr id="12" name="Text 10"/>
          <p:cNvSpPr/>
          <p:nvPr/>
        </p:nvSpPr>
        <p:spPr>
          <a:xfrm>
            <a:off x="403622" y="1646634"/>
            <a:ext cx="4100513" cy="1550194"/>
          </a:xfrm>
          <a:prstGeom prst="roundRect">
            <a:avLst>
              <a:gd name="adj" fmla="val 8602"/>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13" name="Text 11"/>
          <p:cNvSpPr/>
          <p:nvPr/>
        </p:nvSpPr>
        <p:spPr>
          <a:xfrm>
            <a:off x="535781" y="1778794"/>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14" name="Text 12"/>
          <p:cNvSpPr/>
          <p:nvPr/>
        </p:nvSpPr>
        <p:spPr>
          <a:xfrm>
            <a:off x="4129088" y="1793081"/>
            <a:ext cx="214313" cy="214313"/>
          </a:xfrm>
          <a:prstGeom prst="rect">
            <a:avLst/>
          </a:prstGeom>
          <a:noFill/>
          <a:ln/>
        </p:spPr>
        <p:txBody>
          <a:bodyPr wrap="none" lIns="0" tIns="0" rIns="0" bIns="0" rtlCol="0" anchor="ctr"/>
          <a:lstStyle/>
          <a:p>
            <a:pPr algn="ctr" indent="0" marL="0">
              <a:buNone/>
            </a:pPr>
            <a:r>
              <a:rPr lang="en-US" sz="2109" dirty="0">
                <a:solidFill>
                  <a:srgbClr val="D4A017"/>
                </a:solidFill>
                <a:latin typeface="Segoe UI Symbol" pitchFamily="34" charset="0"/>
                <a:ea typeface="Segoe UI Symbol" pitchFamily="34" charset="-122"/>
                <a:cs typeface="Segoe UI Symbol" pitchFamily="34" charset="-120"/>
              </a:rPr>
              <a:t>✦</a:t>
            </a:r>
            <a:endParaRPr lang="en-US" sz="2109" dirty="0"/>
          </a:p>
        </p:txBody>
      </p:sp>
      <p:sp>
        <p:nvSpPr>
          <p:cNvPr id="15" name="Text 13"/>
          <p:cNvSpPr/>
          <p:nvPr/>
        </p:nvSpPr>
        <p:spPr>
          <a:xfrm>
            <a:off x="543950" y="1825228"/>
            <a:ext cx="181343" cy="164592"/>
          </a:xfrm>
          <a:prstGeom prst="rect">
            <a:avLst/>
          </a:prstGeom>
          <a:noFill/>
          <a:ln/>
        </p:spPr>
        <p:txBody>
          <a:bodyPr wrap="none" lIns="0" tIns="0" rIns="0" bIns="0" rtlCol="0" anchor="t"/>
          <a:lstStyle/>
          <a:p>
            <a:pPr algn="r" indent="0" marL="0">
              <a:lnSpc>
                <a:spcPts val="1181"/>
              </a:lnSpc>
              <a:buNone/>
            </a:pPr>
            <a:r>
              <a:rPr lang="en-US" sz="788" spc="79" kern="0" dirty="0">
                <a:solidFill>
                  <a:srgbClr val="D4A017"/>
                </a:solidFill>
                <a:latin typeface="Liberation Sans Narrow" pitchFamily="34" charset="0"/>
                <a:ea typeface="Liberation Sans Narrow" pitchFamily="34" charset="-122"/>
                <a:cs typeface="Liberation Sans Narrow" pitchFamily="34" charset="-120"/>
              </a:rPr>
              <a:t>02</a:t>
            </a:r>
            <a:endParaRPr lang="en-US" sz="788" dirty="0"/>
          </a:p>
        </p:txBody>
      </p:sp>
      <p:sp>
        <p:nvSpPr>
          <p:cNvPr id="16" name="Text 14"/>
          <p:cNvSpPr/>
          <p:nvPr/>
        </p:nvSpPr>
        <p:spPr>
          <a:xfrm>
            <a:off x="564356" y="2107406"/>
            <a:ext cx="3779044" cy="168240"/>
          </a:xfrm>
          <a:prstGeom prst="rect">
            <a:avLst/>
          </a:prstGeom>
          <a:noFill/>
          <a:ln/>
        </p:spPr>
        <p:txBody>
          <a:bodyPr wrap="none" lIns="0" tIns="0" rIns="0" bIns="0" rtlCol="0" anchor="t">
            <a:normAutofit/>
          </a:bodyPr>
          <a:lstStyle/>
          <a:p>
            <a:pPr algn="r" indent="0" marL="0">
              <a:lnSpc>
                <a:spcPts val="1316"/>
              </a:lnSpc>
              <a:buNone/>
            </a:pPr>
            <a:r>
              <a:rPr lang="en-US" sz="1013" dirty="0">
                <a:solidFill>
                  <a:srgbClr val="0A2540"/>
                </a:solidFill>
                <a:latin typeface="Carlito" pitchFamily="34" charset="0"/>
                <a:ea typeface="Carlito" pitchFamily="34" charset="-122"/>
                <a:cs typeface="Carlito" pitchFamily="34" charset="-120"/>
              </a:rPr>
              <a:t>الهوية البصرية</a:t>
            </a:r>
            <a:endParaRPr lang="en-US" sz="1013" dirty="0"/>
          </a:p>
        </p:txBody>
      </p:sp>
      <p:sp>
        <p:nvSpPr>
          <p:cNvPr id="17" name="Text 15"/>
          <p:cNvSpPr/>
          <p:nvPr/>
        </p:nvSpPr>
        <p:spPr>
          <a:xfrm>
            <a:off x="564356" y="2303078"/>
            <a:ext cx="3779044"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VISUAL IDENTITY</a:t>
            </a:r>
            <a:endParaRPr lang="en-US" sz="800" dirty="0"/>
          </a:p>
        </p:txBody>
      </p:sp>
      <p:sp>
        <p:nvSpPr>
          <p:cNvPr id="18" name="Text 16"/>
          <p:cNvSpPr/>
          <p:nvPr/>
        </p:nvSpPr>
        <p:spPr>
          <a:xfrm>
            <a:off x="564356" y="2495959"/>
            <a:ext cx="3779044" cy="186485"/>
          </a:xfrm>
          <a:prstGeom prst="rect">
            <a:avLst/>
          </a:prstGeom>
          <a:noFill/>
          <a:ln/>
        </p:spPr>
        <p:txBody>
          <a:bodyPr wrap="square" lIns="0" tIns="0" rIns="0" bIns="0" rtlCol="0" anchor="t"/>
          <a:lstStyle/>
          <a:p>
            <a:pPr algn="r" indent="0" marL="0">
              <a:lnSpc>
                <a:spcPts val="1243"/>
              </a:lnSpc>
              <a:buNone/>
            </a:pPr>
            <a:r>
              <a:rPr lang="en-US" sz="800" dirty="0">
                <a:solidFill>
                  <a:srgbClr val="2A3340"/>
                </a:solidFill>
                <a:latin typeface="Carlito" pitchFamily="34" charset="0"/>
                <a:ea typeface="Carlito" pitchFamily="34" charset="-122"/>
                <a:cs typeface="Carlito" pitchFamily="34" charset="-120"/>
              </a:rPr>
              <a:t>بناء نظام بصري متكامل: شعار، ألوان، خطوط، وعناصر داعمة.</a:t>
            </a:r>
            <a:endParaRPr lang="en-US" sz="800" dirty="0"/>
          </a:p>
        </p:txBody>
      </p:sp>
      <p:sp>
        <p:nvSpPr>
          <p:cNvPr id="19" name="Text 17"/>
          <p:cNvSpPr/>
          <p:nvPr/>
        </p:nvSpPr>
        <p:spPr>
          <a:xfrm>
            <a:off x="4639866" y="3332559"/>
            <a:ext cx="4100513" cy="1550194"/>
          </a:xfrm>
          <a:prstGeom prst="roundRect">
            <a:avLst>
              <a:gd name="adj" fmla="val 8602"/>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20" name="Text 18"/>
          <p:cNvSpPr/>
          <p:nvPr/>
        </p:nvSpPr>
        <p:spPr>
          <a:xfrm>
            <a:off x="4772025" y="3464719"/>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21" name="Text 19"/>
          <p:cNvSpPr/>
          <p:nvPr/>
        </p:nvSpPr>
        <p:spPr>
          <a:xfrm>
            <a:off x="8365331" y="3479006"/>
            <a:ext cx="214313" cy="214313"/>
          </a:xfrm>
          <a:prstGeom prst="rect">
            <a:avLst/>
          </a:prstGeom>
          <a:noFill/>
          <a:ln/>
        </p:spPr>
        <p:txBody>
          <a:bodyPr wrap="none" lIns="0" tIns="0" rIns="0" bIns="0" rtlCol="0" anchor="ctr"/>
          <a:lstStyle/>
          <a:p>
            <a:pPr algn="ctr" indent="0" marL="0">
              <a:buNone/>
            </a:pPr>
            <a:r>
              <a:rPr lang="en-US" sz="2109" dirty="0">
                <a:solidFill>
                  <a:srgbClr val="D4A017"/>
                </a:solidFill>
                <a:latin typeface="Segoe UI Symbol" pitchFamily="34" charset="0"/>
                <a:ea typeface="Segoe UI Symbol" pitchFamily="34" charset="-122"/>
                <a:cs typeface="Segoe UI Symbol" pitchFamily="34" charset="-120"/>
              </a:rPr>
              <a:t>✦</a:t>
            </a:r>
            <a:endParaRPr lang="en-US" sz="2109" dirty="0"/>
          </a:p>
        </p:txBody>
      </p:sp>
      <p:sp>
        <p:nvSpPr>
          <p:cNvPr id="22" name="Text 20"/>
          <p:cNvSpPr/>
          <p:nvPr/>
        </p:nvSpPr>
        <p:spPr>
          <a:xfrm>
            <a:off x="4780194" y="3511153"/>
            <a:ext cx="181343" cy="164592"/>
          </a:xfrm>
          <a:prstGeom prst="rect">
            <a:avLst/>
          </a:prstGeom>
          <a:noFill/>
          <a:ln/>
        </p:spPr>
        <p:txBody>
          <a:bodyPr wrap="none" lIns="0" tIns="0" rIns="0" bIns="0" rtlCol="0" anchor="t"/>
          <a:lstStyle/>
          <a:p>
            <a:pPr algn="r" indent="0" marL="0">
              <a:lnSpc>
                <a:spcPts val="1181"/>
              </a:lnSpc>
              <a:buNone/>
            </a:pPr>
            <a:r>
              <a:rPr lang="en-US" sz="788" spc="79" kern="0" dirty="0">
                <a:solidFill>
                  <a:srgbClr val="D4A017"/>
                </a:solidFill>
                <a:latin typeface="Liberation Sans Narrow" pitchFamily="34" charset="0"/>
                <a:ea typeface="Liberation Sans Narrow" pitchFamily="34" charset="-122"/>
                <a:cs typeface="Liberation Sans Narrow" pitchFamily="34" charset="-120"/>
              </a:rPr>
              <a:t>03</a:t>
            </a:r>
            <a:endParaRPr lang="en-US" sz="788" dirty="0"/>
          </a:p>
        </p:txBody>
      </p:sp>
      <p:sp>
        <p:nvSpPr>
          <p:cNvPr id="23" name="Text 21"/>
          <p:cNvSpPr/>
          <p:nvPr/>
        </p:nvSpPr>
        <p:spPr>
          <a:xfrm>
            <a:off x="4800600" y="3793331"/>
            <a:ext cx="3779044" cy="168240"/>
          </a:xfrm>
          <a:prstGeom prst="rect">
            <a:avLst/>
          </a:prstGeom>
          <a:noFill/>
          <a:ln/>
        </p:spPr>
        <p:txBody>
          <a:bodyPr wrap="none" lIns="0" tIns="0" rIns="0" bIns="0" rtlCol="0" anchor="t">
            <a:normAutofit/>
          </a:bodyPr>
          <a:lstStyle/>
          <a:p>
            <a:pPr algn="r" indent="0" marL="0">
              <a:lnSpc>
                <a:spcPts val="1316"/>
              </a:lnSpc>
              <a:buNone/>
            </a:pPr>
            <a:r>
              <a:rPr lang="en-US" sz="1013" dirty="0">
                <a:solidFill>
                  <a:srgbClr val="0A2540"/>
                </a:solidFill>
                <a:latin typeface="Carlito" pitchFamily="34" charset="0"/>
                <a:ea typeface="Carlito" pitchFamily="34" charset="-122"/>
                <a:cs typeface="Carlito" pitchFamily="34" charset="-120"/>
              </a:rPr>
              <a:t>تصميم الشعار</a:t>
            </a:r>
            <a:endParaRPr lang="en-US" sz="1013" dirty="0"/>
          </a:p>
        </p:txBody>
      </p:sp>
      <p:sp>
        <p:nvSpPr>
          <p:cNvPr id="24" name="Text 22"/>
          <p:cNvSpPr/>
          <p:nvPr/>
        </p:nvSpPr>
        <p:spPr>
          <a:xfrm>
            <a:off x="4800600" y="3989003"/>
            <a:ext cx="3779044"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LOGO DESIGN</a:t>
            </a:r>
            <a:endParaRPr lang="en-US" sz="800" dirty="0"/>
          </a:p>
        </p:txBody>
      </p:sp>
      <p:sp>
        <p:nvSpPr>
          <p:cNvPr id="25" name="Text 23"/>
          <p:cNvSpPr/>
          <p:nvPr/>
        </p:nvSpPr>
        <p:spPr>
          <a:xfrm>
            <a:off x="4800600" y="4181884"/>
            <a:ext cx="3779044" cy="186485"/>
          </a:xfrm>
          <a:prstGeom prst="rect">
            <a:avLst/>
          </a:prstGeom>
          <a:noFill/>
          <a:ln/>
        </p:spPr>
        <p:txBody>
          <a:bodyPr wrap="square" lIns="0" tIns="0" rIns="0" bIns="0" rtlCol="0" anchor="t"/>
          <a:lstStyle/>
          <a:p>
            <a:pPr algn="r" indent="0" marL="0">
              <a:lnSpc>
                <a:spcPts val="1243"/>
              </a:lnSpc>
              <a:buNone/>
            </a:pPr>
            <a:r>
              <a:rPr lang="en-US" sz="800" dirty="0">
                <a:solidFill>
                  <a:srgbClr val="2A3340"/>
                </a:solidFill>
                <a:latin typeface="Carlito" pitchFamily="34" charset="0"/>
                <a:ea typeface="Carlito" pitchFamily="34" charset="-122"/>
                <a:cs typeface="Carlito" pitchFamily="34" charset="-120"/>
              </a:rPr>
              <a:t>تصميم شعارات أصيلة وقابلة للتطبيق عبر كل نقاط الاتصال.</a:t>
            </a:r>
            <a:endParaRPr lang="en-US" sz="800" dirty="0"/>
          </a:p>
        </p:txBody>
      </p:sp>
      <p:sp>
        <p:nvSpPr>
          <p:cNvPr id="26" name="Text 24"/>
          <p:cNvSpPr/>
          <p:nvPr/>
        </p:nvSpPr>
        <p:spPr>
          <a:xfrm>
            <a:off x="403622" y="3332559"/>
            <a:ext cx="4100513" cy="1550194"/>
          </a:xfrm>
          <a:prstGeom prst="roundRect">
            <a:avLst>
              <a:gd name="adj" fmla="val 8602"/>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27" name="Text 25"/>
          <p:cNvSpPr/>
          <p:nvPr/>
        </p:nvSpPr>
        <p:spPr>
          <a:xfrm>
            <a:off x="535781" y="3464719"/>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28" name="Text 26"/>
          <p:cNvSpPr/>
          <p:nvPr/>
        </p:nvSpPr>
        <p:spPr>
          <a:xfrm>
            <a:off x="4129088" y="3479006"/>
            <a:ext cx="214313" cy="214313"/>
          </a:xfrm>
          <a:prstGeom prst="rect">
            <a:avLst/>
          </a:prstGeom>
          <a:noFill/>
          <a:ln/>
        </p:spPr>
        <p:txBody>
          <a:bodyPr wrap="none" lIns="0" tIns="0" rIns="0" bIns="0" rtlCol="0" anchor="ctr"/>
          <a:lstStyle/>
          <a:p>
            <a:pPr algn="ctr" indent="0" marL="0">
              <a:buNone/>
            </a:pPr>
            <a:r>
              <a:rPr lang="en-US" sz="2109" dirty="0">
                <a:solidFill>
                  <a:srgbClr val="D4A017"/>
                </a:solidFill>
                <a:latin typeface="Segoe UI Symbol" pitchFamily="34" charset="0"/>
                <a:ea typeface="Segoe UI Symbol" pitchFamily="34" charset="-122"/>
                <a:cs typeface="Segoe UI Symbol" pitchFamily="34" charset="-120"/>
              </a:rPr>
              <a:t>▤</a:t>
            </a:r>
            <a:endParaRPr lang="en-US" sz="2109" dirty="0"/>
          </a:p>
        </p:txBody>
      </p:sp>
      <p:sp>
        <p:nvSpPr>
          <p:cNvPr id="29" name="Text 27"/>
          <p:cNvSpPr/>
          <p:nvPr/>
        </p:nvSpPr>
        <p:spPr>
          <a:xfrm>
            <a:off x="543950" y="3511153"/>
            <a:ext cx="181343" cy="164592"/>
          </a:xfrm>
          <a:prstGeom prst="rect">
            <a:avLst/>
          </a:prstGeom>
          <a:noFill/>
          <a:ln/>
        </p:spPr>
        <p:txBody>
          <a:bodyPr wrap="none" lIns="0" tIns="0" rIns="0" bIns="0" rtlCol="0" anchor="t"/>
          <a:lstStyle/>
          <a:p>
            <a:pPr algn="r" indent="0" marL="0">
              <a:lnSpc>
                <a:spcPts val="1181"/>
              </a:lnSpc>
              <a:buNone/>
            </a:pPr>
            <a:r>
              <a:rPr lang="en-US" sz="788" spc="79" kern="0" dirty="0">
                <a:solidFill>
                  <a:srgbClr val="D4A017"/>
                </a:solidFill>
                <a:latin typeface="Liberation Sans Narrow" pitchFamily="34" charset="0"/>
                <a:ea typeface="Liberation Sans Narrow" pitchFamily="34" charset="-122"/>
                <a:cs typeface="Liberation Sans Narrow" pitchFamily="34" charset="-120"/>
              </a:rPr>
              <a:t>04</a:t>
            </a:r>
            <a:endParaRPr lang="en-US" sz="788" dirty="0"/>
          </a:p>
        </p:txBody>
      </p:sp>
      <p:sp>
        <p:nvSpPr>
          <p:cNvPr id="30" name="Text 28"/>
          <p:cNvSpPr/>
          <p:nvPr/>
        </p:nvSpPr>
        <p:spPr>
          <a:xfrm>
            <a:off x="564356" y="3793331"/>
            <a:ext cx="3779044" cy="168240"/>
          </a:xfrm>
          <a:prstGeom prst="rect">
            <a:avLst/>
          </a:prstGeom>
          <a:noFill/>
          <a:ln/>
        </p:spPr>
        <p:txBody>
          <a:bodyPr wrap="none" lIns="0" tIns="0" rIns="0" bIns="0" rtlCol="0" anchor="t">
            <a:normAutofit/>
          </a:bodyPr>
          <a:lstStyle/>
          <a:p>
            <a:pPr algn="r" indent="0" marL="0">
              <a:lnSpc>
                <a:spcPts val="1316"/>
              </a:lnSpc>
              <a:buNone/>
            </a:pPr>
            <a:r>
              <a:rPr lang="en-US" sz="1013" dirty="0">
                <a:solidFill>
                  <a:srgbClr val="0A2540"/>
                </a:solidFill>
                <a:latin typeface="Carlito" pitchFamily="34" charset="0"/>
                <a:ea typeface="Carlito" pitchFamily="34" charset="-122"/>
                <a:cs typeface="Carlito" pitchFamily="34" charset="-120"/>
              </a:rPr>
              <a:t>دليل الهوية</a:t>
            </a:r>
            <a:endParaRPr lang="en-US" sz="1013" dirty="0"/>
          </a:p>
        </p:txBody>
      </p:sp>
      <p:sp>
        <p:nvSpPr>
          <p:cNvPr id="31" name="Text 29"/>
          <p:cNvSpPr/>
          <p:nvPr/>
        </p:nvSpPr>
        <p:spPr>
          <a:xfrm>
            <a:off x="564356" y="3989003"/>
            <a:ext cx="3779044"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BRAND GUIDELINES</a:t>
            </a:r>
            <a:endParaRPr lang="en-US" sz="800" dirty="0"/>
          </a:p>
        </p:txBody>
      </p:sp>
      <p:sp>
        <p:nvSpPr>
          <p:cNvPr id="32" name="Text 30"/>
          <p:cNvSpPr/>
          <p:nvPr/>
        </p:nvSpPr>
        <p:spPr>
          <a:xfrm>
            <a:off x="564356" y="4181884"/>
            <a:ext cx="3779044" cy="186485"/>
          </a:xfrm>
          <a:prstGeom prst="rect">
            <a:avLst/>
          </a:prstGeom>
          <a:noFill/>
          <a:ln/>
        </p:spPr>
        <p:txBody>
          <a:bodyPr wrap="square" lIns="0" tIns="0" rIns="0" bIns="0" rtlCol="0" anchor="t"/>
          <a:lstStyle/>
          <a:p>
            <a:pPr algn="r" indent="0" marL="0">
              <a:lnSpc>
                <a:spcPts val="1243"/>
              </a:lnSpc>
              <a:buNone/>
            </a:pPr>
            <a:r>
              <a:rPr lang="en-US" sz="800" dirty="0">
                <a:solidFill>
                  <a:srgbClr val="2A3340"/>
                </a:solidFill>
                <a:latin typeface="Carlito" pitchFamily="34" charset="0"/>
                <a:ea typeface="Carlito" pitchFamily="34" charset="-122"/>
                <a:cs typeface="Carlito" pitchFamily="34" charset="-120"/>
              </a:rPr>
              <a:t>دليل استخدام موحّد يحفظ اتساق العلامة عبر كل القنوات والمنصات.</a:t>
            </a:r>
            <a:endParaRPr lang="en-US" sz="800" dirty="0"/>
          </a:p>
        </p:txBody>
      </p:sp>
      <p:sp>
        <p:nvSpPr>
          <p:cNvPr id="33" name="Text 31"/>
          <p:cNvSpPr/>
          <p:nvPr/>
        </p:nvSpPr>
        <p:spPr>
          <a:xfrm>
            <a:off x="400050" y="4775597"/>
            <a:ext cx="8343900" cy="7144"/>
          </a:xfrm>
          <a:prstGeom prst="rect">
            <a:avLst/>
          </a:prstGeom>
          <a:solidFill>
            <a:srgbClr val="D4A017">
              <a:alpha val="40000"/>
            </a:srgbClr>
          </a:solidFill>
          <a:ln/>
        </p:spPr>
        <p:txBody>
          <a:bodyPr wrap="square" rtlCol="0" anchor="ctr"/>
          <a:lstStyle/>
          <a:p>
            <a:pPr indent="0" marL="0">
              <a:buNone/>
            </a:pPr>
            <a:endParaRPr lang="en-US" dirty="0"/>
          </a:p>
        </p:txBody>
      </p:sp>
      <p:sp>
        <p:nvSpPr>
          <p:cNvPr id="34" name="Text 32"/>
          <p:cNvSpPr/>
          <p:nvPr/>
        </p:nvSpPr>
        <p:spPr>
          <a:xfrm>
            <a:off x="0" y="4854178"/>
            <a:ext cx="8636000" cy="164592"/>
          </a:xfrm>
          <a:prstGeom prst="rect">
            <a:avLst/>
          </a:prstGeom>
          <a:noFill/>
          <a:ln/>
        </p:spPr>
        <p:txBody>
          <a:bodyPr wrap="square" lIns="0" tIns="0" rIns="0" bIns="0" rtlCol="0" anchor="t"/>
          <a:lstStyle/>
          <a:p>
            <a:pPr algn="ctr" indent="0" marL="0">
              <a:lnSpc>
                <a:spcPts val="928"/>
              </a:lnSpc>
              <a:buNone/>
            </a:pPr>
            <a:r>
              <a:rPr lang="en-US" sz="800" spc="124" kern="0" dirty="0">
                <a:solidFill>
                  <a:srgbClr val="5B6675"/>
                </a:solidFill>
                <a:latin typeface="Carlito" pitchFamily="34" charset="0"/>
                <a:ea typeface="Carlito" pitchFamily="34" charset="-122"/>
                <a:cs typeface="Carlito" pitchFamily="34" charset="-120"/>
              </a:rPr>
              <a:t>4 BRANDING CAPABILITIES · DEFINE WHO YOU ARE</a:t>
            </a:r>
            <a:endParaRPr lang="en-US" sz="800" dirty="0"/>
          </a:p>
        </p:txBody>
      </p:sp>
      <p:sp>
        <p:nvSpPr>
          <p:cNvPr id="35" name="Text 33"/>
          <p:cNvSpPr/>
          <p:nvPr/>
        </p:nvSpPr>
        <p:spPr>
          <a:xfrm>
            <a:off x="8114206" y="187223"/>
            <a:ext cx="652604" cy="243488"/>
          </a:xfrm>
          <a:prstGeom prst="roundRect">
            <a:avLst>
              <a:gd name="adj" fmla="val 3907985"/>
            </a:avLst>
          </a:prstGeom>
          <a:noFill/>
          <a:ln w="7144">
            <a:solidFill>
              <a:srgbClr val="0A2540"/>
            </a:solidFill>
            <a:prstDash val="solid"/>
          </a:ln>
        </p:spPr>
        <p:txBody>
          <a:bodyPr wrap="square" rtlCol="0" anchor="ctr"/>
          <a:lstStyle/>
          <a:p>
            <a:pPr indent="0" marL="0">
              <a:buNone/>
            </a:pPr>
            <a:endParaRPr lang="en-US" dirty="0"/>
          </a:p>
        </p:txBody>
      </p:sp>
      <p:sp>
        <p:nvSpPr>
          <p:cNvPr id="36" name="Text 34"/>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0A2540"/>
                </a:solidFill>
                <a:latin typeface="Carlito" pitchFamily="34" charset="0"/>
                <a:ea typeface="Carlito" pitchFamily="34" charset="-122"/>
                <a:cs typeface="Carlito" pitchFamily="34" charset="-120"/>
              </a:rPr>
              <a:t>← HOME</a:t>
            </a:r>
            <a:endParaRPr lang="en-US" sz="800" dirty="0"/>
          </a:p>
        </p:txBody>
      </p:sp>
      <p:sp>
        <p:nvSpPr>
          <p:cNvPr id="37" name="Text 35"/>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0A2540">
                    <a:alpha val="65000"/>
                  </a:srgbClr>
                </a:solidFill>
                <a:latin typeface="Liberation Sans Narrow" pitchFamily="34" charset="0"/>
                <a:ea typeface="Liberation Sans Narrow" pitchFamily="34" charset="-122"/>
                <a:cs typeface="Liberation Sans Narrow" pitchFamily="34" charset="-120"/>
              </a:rPr>
              <a:t>13 / 24</a:t>
            </a:r>
            <a:endParaRPr lang="en-US" sz="800" dirty="0"/>
          </a:p>
        </p:txBody>
      </p:sp>
      <p:sp>
        <p:nvSpPr>
          <p:cNvPr id="38" name="Text 36"/>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0A2540"/>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7191804" y="728663"/>
            <a:ext cx="1552146" cy="128016"/>
          </a:xfrm>
          <a:prstGeom prst="rect">
            <a:avLst/>
          </a:prstGeom>
          <a:noFill/>
          <a:ln/>
        </p:spPr>
        <p:txBody>
          <a:bodyPr wrap="none" lIns="0" tIns="0" rIns="0" bIns="0" rtlCol="0" anchor="t"/>
          <a:lstStyle/>
          <a:p>
            <a:pPr algn="r" indent="0" marL="0">
              <a:lnSpc>
                <a:spcPts val="1013"/>
              </a:lnSpc>
              <a:buNone/>
            </a:pPr>
            <a:r>
              <a:rPr lang="en-US" sz="800" spc="162" kern="0" dirty="0">
                <a:solidFill>
                  <a:srgbClr val="D4A017"/>
                </a:solidFill>
                <a:latin typeface="Carlito" pitchFamily="34" charset="0"/>
                <a:ea typeface="Carlito" pitchFamily="34" charset="-122"/>
                <a:cs typeface="Carlito" pitchFamily="34" charset="-120"/>
              </a:rPr>
              <a:t>MOTION · الموشن جرافيك</a:t>
            </a:r>
            <a:endParaRPr lang="en-US" sz="800" dirty="0"/>
          </a:p>
        </p:txBody>
      </p:sp>
      <p:sp>
        <p:nvSpPr>
          <p:cNvPr id="3" name="Text 1"/>
          <p:cNvSpPr/>
          <p:nvPr/>
        </p:nvSpPr>
        <p:spPr>
          <a:xfrm>
            <a:off x="6248560" y="942975"/>
            <a:ext cx="2495390" cy="379762"/>
          </a:xfrm>
          <a:prstGeom prst="rect">
            <a:avLst/>
          </a:prstGeom>
          <a:noFill/>
          <a:ln/>
        </p:spPr>
        <p:txBody>
          <a:bodyPr wrap="none" lIns="0" tIns="0" rIns="0" bIns="0" rtlCol="0" anchor="t">
            <a:normAutofit/>
          </a:bodyPr>
          <a:lstStyle/>
          <a:p>
            <a:pPr algn="r" indent="0" marL="0">
              <a:lnSpc>
                <a:spcPts val="2869"/>
              </a:lnSpc>
              <a:buNone/>
            </a:pPr>
            <a:r>
              <a:rPr lang="en-US" sz="1913" b="1" dirty="0">
                <a:solidFill>
                  <a:srgbClr val="0A2540"/>
                </a:solidFill>
                <a:latin typeface="Carlito" pitchFamily="34" charset="0"/>
                <a:ea typeface="Carlito" pitchFamily="34" charset="-122"/>
                <a:cs typeface="Carlito" pitchFamily="34" charset="-120"/>
              </a:rPr>
              <a:t>الموشن جرافيك</a:t>
            </a:r>
            <a:endParaRPr lang="en-US" sz="1913" dirty="0"/>
          </a:p>
        </p:txBody>
      </p:sp>
      <p:sp>
        <p:nvSpPr>
          <p:cNvPr id="4" name="Text 2"/>
          <p:cNvSpPr/>
          <p:nvPr/>
        </p:nvSpPr>
        <p:spPr>
          <a:xfrm>
            <a:off x="6614778" y="1350169"/>
            <a:ext cx="2129172" cy="164592"/>
          </a:xfrm>
          <a:prstGeom prst="rect">
            <a:avLst/>
          </a:prstGeom>
          <a:noFill/>
          <a:ln/>
        </p:spPr>
        <p:txBody>
          <a:bodyPr wrap="square" lIns="0" tIns="0" rIns="0" bIns="0" rtlCol="0" anchor="t"/>
          <a:lstStyle/>
          <a:p>
            <a:pPr algn="r" indent="0" marL="0">
              <a:lnSpc>
                <a:spcPts val="1181"/>
              </a:lnSpc>
              <a:buNone/>
            </a:pPr>
            <a:r>
              <a:rPr lang="en-US" sz="788" dirty="0">
                <a:solidFill>
                  <a:srgbClr val="5B6675"/>
                </a:solidFill>
                <a:latin typeface="Carlito" pitchFamily="34" charset="0"/>
                <a:ea typeface="Carlito" pitchFamily="34" charset="-122"/>
                <a:cs typeface="Carlito" pitchFamily="34" charset="-120"/>
              </a:rPr>
              <a:t>Four motion capabilities that bring visuals to life.</a:t>
            </a:r>
            <a:endParaRPr lang="en-US" sz="788" dirty="0"/>
          </a:p>
        </p:txBody>
      </p:sp>
      <p:sp>
        <p:nvSpPr>
          <p:cNvPr id="5" name="Text 3"/>
          <p:cNvSpPr/>
          <p:nvPr/>
        </p:nvSpPr>
        <p:spPr>
          <a:xfrm>
            <a:off x="4639866" y="1646634"/>
            <a:ext cx="4100513" cy="1550194"/>
          </a:xfrm>
          <a:prstGeom prst="roundRect">
            <a:avLst>
              <a:gd name="adj" fmla="val 8602"/>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6" name="Text 4"/>
          <p:cNvSpPr/>
          <p:nvPr/>
        </p:nvSpPr>
        <p:spPr>
          <a:xfrm>
            <a:off x="4772025" y="1778794"/>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7" name="Text 5"/>
          <p:cNvSpPr/>
          <p:nvPr/>
        </p:nvSpPr>
        <p:spPr>
          <a:xfrm>
            <a:off x="8365331" y="1793081"/>
            <a:ext cx="214313" cy="214313"/>
          </a:xfrm>
          <a:prstGeom prst="rect">
            <a:avLst/>
          </a:prstGeom>
          <a:noFill/>
          <a:ln/>
        </p:spPr>
        <p:txBody>
          <a:bodyPr wrap="none" lIns="0" tIns="0" rIns="0" bIns="0" rtlCol="0" anchor="ctr"/>
          <a:lstStyle/>
          <a:p>
            <a:pPr algn="ctr" indent="0" marL="0">
              <a:buNone/>
            </a:pPr>
            <a:r>
              <a:rPr lang="en-US" sz="2109" dirty="0">
                <a:solidFill>
                  <a:srgbClr val="D4A017"/>
                </a:solidFill>
                <a:latin typeface="Segoe UI Symbol" pitchFamily="34" charset="0"/>
                <a:ea typeface="Segoe UI Symbol" pitchFamily="34" charset="-122"/>
                <a:cs typeface="Segoe UI Symbol" pitchFamily="34" charset="-120"/>
              </a:rPr>
              <a:t>✦</a:t>
            </a:r>
            <a:endParaRPr lang="en-US" sz="2109" dirty="0"/>
          </a:p>
        </p:txBody>
      </p:sp>
      <p:sp>
        <p:nvSpPr>
          <p:cNvPr id="8" name="Text 6"/>
          <p:cNvSpPr/>
          <p:nvPr/>
        </p:nvSpPr>
        <p:spPr>
          <a:xfrm>
            <a:off x="4780194" y="1825228"/>
            <a:ext cx="181343" cy="164592"/>
          </a:xfrm>
          <a:prstGeom prst="rect">
            <a:avLst/>
          </a:prstGeom>
          <a:noFill/>
          <a:ln/>
        </p:spPr>
        <p:txBody>
          <a:bodyPr wrap="none" lIns="0" tIns="0" rIns="0" bIns="0" rtlCol="0" anchor="t"/>
          <a:lstStyle/>
          <a:p>
            <a:pPr algn="r" indent="0" marL="0">
              <a:lnSpc>
                <a:spcPts val="1181"/>
              </a:lnSpc>
              <a:buNone/>
            </a:pPr>
            <a:r>
              <a:rPr lang="en-US" sz="788" spc="79" kern="0" dirty="0">
                <a:solidFill>
                  <a:srgbClr val="D4A017"/>
                </a:solidFill>
                <a:latin typeface="Liberation Sans Narrow" pitchFamily="34" charset="0"/>
                <a:ea typeface="Liberation Sans Narrow" pitchFamily="34" charset="-122"/>
                <a:cs typeface="Liberation Sans Narrow" pitchFamily="34" charset="-120"/>
              </a:rPr>
              <a:t>01</a:t>
            </a:r>
            <a:endParaRPr lang="en-US" sz="788" dirty="0"/>
          </a:p>
        </p:txBody>
      </p:sp>
      <p:sp>
        <p:nvSpPr>
          <p:cNvPr id="9" name="Text 7"/>
          <p:cNvSpPr/>
          <p:nvPr/>
        </p:nvSpPr>
        <p:spPr>
          <a:xfrm>
            <a:off x="4800600" y="2107406"/>
            <a:ext cx="3779044" cy="168240"/>
          </a:xfrm>
          <a:prstGeom prst="rect">
            <a:avLst/>
          </a:prstGeom>
          <a:noFill/>
          <a:ln/>
        </p:spPr>
        <p:txBody>
          <a:bodyPr wrap="none" lIns="0" tIns="0" rIns="0" bIns="0" rtlCol="0" anchor="t">
            <a:normAutofit/>
          </a:bodyPr>
          <a:lstStyle/>
          <a:p>
            <a:pPr algn="r" indent="0" marL="0">
              <a:lnSpc>
                <a:spcPts val="1316"/>
              </a:lnSpc>
              <a:buNone/>
            </a:pPr>
            <a:r>
              <a:rPr lang="en-US" sz="1013" dirty="0">
                <a:solidFill>
                  <a:srgbClr val="0A2540"/>
                </a:solidFill>
                <a:latin typeface="Carlito" pitchFamily="34" charset="0"/>
                <a:ea typeface="Carlito" pitchFamily="34" charset="-122"/>
                <a:cs typeface="Carlito" pitchFamily="34" charset="-120"/>
              </a:rPr>
              <a:t>موشن جرافيك</a:t>
            </a:r>
            <a:endParaRPr lang="en-US" sz="1013" dirty="0"/>
          </a:p>
        </p:txBody>
      </p:sp>
      <p:sp>
        <p:nvSpPr>
          <p:cNvPr id="10" name="Text 8"/>
          <p:cNvSpPr/>
          <p:nvPr/>
        </p:nvSpPr>
        <p:spPr>
          <a:xfrm>
            <a:off x="4800600" y="2303078"/>
            <a:ext cx="3779044"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MOTION GRAPHICS</a:t>
            </a:r>
            <a:endParaRPr lang="en-US" sz="800" dirty="0"/>
          </a:p>
        </p:txBody>
      </p:sp>
      <p:sp>
        <p:nvSpPr>
          <p:cNvPr id="11" name="Text 9"/>
          <p:cNvSpPr/>
          <p:nvPr/>
        </p:nvSpPr>
        <p:spPr>
          <a:xfrm>
            <a:off x="4800600" y="2495959"/>
            <a:ext cx="3779044" cy="186485"/>
          </a:xfrm>
          <a:prstGeom prst="rect">
            <a:avLst/>
          </a:prstGeom>
          <a:noFill/>
          <a:ln/>
        </p:spPr>
        <p:txBody>
          <a:bodyPr wrap="square" lIns="0" tIns="0" rIns="0" bIns="0" rtlCol="0" anchor="t"/>
          <a:lstStyle/>
          <a:p>
            <a:pPr algn="r" indent="0" marL="0">
              <a:lnSpc>
                <a:spcPts val="1243"/>
              </a:lnSpc>
              <a:buNone/>
            </a:pPr>
            <a:r>
              <a:rPr lang="en-US" sz="800" dirty="0">
                <a:solidFill>
                  <a:srgbClr val="2A3340"/>
                </a:solidFill>
                <a:latin typeface="Carlito" pitchFamily="34" charset="0"/>
                <a:ea typeface="Carlito" pitchFamily="34" charset="-122"/>
                <a:cs typeface="Carlito" pitchFamily="34" charset="-120"/>
              </a:rPr>
              <a:t>تصاميم متحركة احترافية تُحوّل الأفكار إلى رسائل بصرية مؤثرة.</a:t>
            </a:r>
            <a:endParaRPr lang="en-US" sz="800" dirty="0"/>
          </a:p>
        </p:txBody>
      </p:sp>
      <p:sp>
        <p:nvSpPr>
          <p:cNvPr id="12" name="Text 10"/>
          <p:cNvSpPr/>
          <p:nvPr/>
        </p:nvSpPr>
        <p:spPr>
          <a:xfrm>
            <a:off x="403622" y="1646634"/>
            <a:ext cx="4100513" cy="1550194"/>
          </a:xfrm>
          <a:prstGeom prst="roundRect">
            <a:avLst>
              <a:gd name="adj" fmla="val 8602"/>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13" name="Text 11"/>
          <p:cNvSpPr/>
          <p:nvPr/>
        </p:nvSpPr>
        <p:spPr>
          <a:xfrm>
            <a:off x="535781" y="1778794"/>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14" name="Text 12"/>
          <p:cNvSpPr/>
          <p:nvPr/>
        </p:nvSpPr>
        <p:spPr>
          <a:xfrm>
            <a:off x="4129088" y="1793081"/>
            <a:ext cx="214313" cy="214313"/>
          </a:xfrm>
          <a:prstGeom prst="rect">
            <a:avLst/>
          </a:prstGeom>
          <a:noFill/>
          <a:ln/>
        </p:spPr>
        <p:txBody>
          <a:bodyPr wrap="none" lIns="0" tIns="0" rIns="0" bIns="0" rtlCol="0" anchor="ctr"/>
          <a:lstStyle/>
          <a:p>
            <a:pPr algn="ctr" indent="0" marL="0">
              <a:buNone/>
            </a:pPr>
            <a:r>
              <a:rPr lang="en-US" sz="2109" dirty="0">
                <a:solidFill>
                  <a:srgbClr val="D4A017"/>
                </a:solidFill>
                <a:latin typeface="Segoe UI Symbol" pitchFamily="34" charset="0"/>
                <a:ea typeface="Segoe UI Symbol" pitchFamily="34" charset="-122"/>
                <a:cs typeface="Segoe UI Symbol" pitchFamily="34" charset="-120"/>
              </a:rPr>
              <a:t>◖</a:t>
            </a:r>
            <a:endParaRPr lang="en-US" sz="2109" dirty="0"/>
          </a:p>
        </p:txBody>
      </p:sp>
      <p:sp>
        <p:nvSpPr>
          <p:cNvPr id="15" name="Text 13"/>
          <p:cNvSpPr/>
          <p:nvPr/>
        </p:nvSpPr>
        <p:spPr>
          <a:xfrm>
            <a:off x="543950" y="1825228"/>
            <a:ext cx="181343" cy="164592"/>
          </a:xfrm>
          <a:prstGeom prst="rect">
            <a:avLst/>
          </a:prstGeom>
          <a:noFill/>
          <a:ln/>
        </p:spPr>
        <p:txBody>
          <a:bodyPr wrap="none" lIns="0" tIns="0" rIns="0" bIns="0" rtlCol="0" anchor="t"/>
          <a:lstStyle/>
          <a:p>
            <a:pPr algn="r" indent="0" marL="0">
              <a:lnSpc>
                <a:spcPts val="1181"/>
              </a:lnSpc>
              <a:buNone/>
            </a:pPr>
            <a:r>
              <a:rPr lang="en-US" sz="788" spc="79" kern="0" dirty="0">
                <a:solidFill>
                  <a:srgbClr val="D4A017"/>
                </a:solidFill>
                <a:latin typeface="Liberation Sans Narrow" pitchFamily="34" charset="0"/>
                <a:ea typeface="Liberation Sans Narrow" pitchFamily="34" charset="-122"/>
                <a:cs typeface="Liberation Sans Narrow" pitchFamily="34" charset="-120"/>
              </a:rPr>
              <a:t>02</a:t>
            </a:r>
            <a:endParaRPr lang="en-US" sz="788" dirty="0"/>
          </a:p>
        </p:txBody>
      </p:sp>
      <p:sp>
        <p:nvSpPr>
          <p:cNvPr id="16" name="Text 14"/>
          <p:cNvSpPr/>
          <p:nvPr/>
        </p:nvSpPr>
        <p:spPr>
          <a:xfrm>
            <a:off x="564356" y="2107406"/>
            <a:ext cx="3779044" cy="168240"/>
          </a:xfrm>
          <a:prstGeom prst="rect">
            <a:avLst/>
          </a:prstGeom>
          <a:noFill/>
          <a:ln/>
        </p:spPr>
        <p:txBody>
          <a:bodyPr wrap="none" lIns="0" tIns="0" rIns="0" bIns="0" rtlCol="0" anchor="t">
            <a:normAutofit/>
          </a:bodyPr>
          <a:lstStyle/>
          <a:p>
            <a:pPr algn="r" indent="0" marL="0">
              <a:lnSpc>
                <a:spcPts val="1316"/>
              </a:lnSpc>
              <a:buNone/>
            </a:pPr>
            <a:r>
              <a:rPr lang="en-US" sz="1013" dirty="0">
                <a:solidFill>
                  <a:srgbClr val="0A2540"/>
                </a:solidFill>
                <a:latin typeface="Carlito" pitchFamily="34" charset="0"/>
                <a:ea typeface="Carlito" pitchFamily="34" charset="-122"/>
                <a:cs typeface="Carlito" pitchFamily="34" charset="-120"/>
              </a:rPr>
              <a:t>الإعلانات المتحركة</a:t>
            </a:r>
            <a:endParaRPr lang="en-US" sz="1013" dirty="0"/>
          </a:p>
        </p:txBody>
      </p:sp>
      <p:sp>
        <p:nvSpPr>
          <p:cNvPr id="17" name="Text 15"/>
          <p:cNvSpPr/>
          <p:nvPr/>
        </p:nvSpPr>
        <p:spPr>
          <a:xfrm>
            <a:off x="564356" y="2303078"/>
            <a:ext cx="3779044"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ANIMATED ADS</a:t>
            </a:r>
            <a:endParaRPr lang="en-US" sz="800" dirty="0"/>
          </a:p>
        </p:txBody>
      </p:sp>
      <p:sp>
        <p:nvSpPr>
          <p:cNvPr id="18" name="Text 16"/>
          <p:cNvSpPr/>
          <p:nvPr/>
        </p:nvSpPr>
        <p:spPr>
          <a:xfrm>
            <a:off x="564356" y="2495959"/>
            <a:ext cx="3779044" cy="186485"/>
          </a:xfrm>
          <a:prstGeom prst="rect">
            <a:avLst/>
          </a:prstGeom>
          <a:noFill/>
          <a:ln/>
        </p:spPr>
        <p:txBody>
          <a:bodyPr wrap="square" lIns="0" tIns="0" rIns="0" bIns="0" rtlCol="0" anchor="t"/>
          <a:lstStyle/>
          <a:p>
            <a:pPr algn="r" indent="0" marL="0">
              <a:lnSpc>
                <a:spcPts val="1243"/>
              </a:lnSpc>
              <a:buNone/>
            </a:pPr>
            <a:r>
              <a:rPr lang="en-US" sz="800" dirty="0">
                <a:solidFill>
                  <a:srgbClr val="2A3340"/>
                </a:solidFill>
                <a:latin typeface="Carlito" pitchFamily="34" charset="0"/>
                <a:ea typeface="Carlito" pitchFamily="34" charset="-122"/>
                <a:cs typeface="Carlito" pitchFamily="34" charset="-120"/>
              </a:rPr>
              <a:t>إعلانات موشن مخصصة للمنصات الاجتماعية والإعلانات الممولة.</a:t>
            </a:r>
            <a:endParaRPr lang="en-US" sz="800" dirty="0"/>
          </a:p>
        </p:txBody>
      </p:sp>
      <p:sp>
        <p:nvSpPr>
          <p:cNvPr id="19" name="Text 17"/>
          <p:cNvSpPr/>
          <p:nvPr/>
        </p:nvSpPr>
        <p:spPr>
          <a:xfrm>
            <a:off x="4639866" y="3332559"/>
            <a:ext cx="4100513" cy="1550194"/>
          </a:xfrm>
          <a:prstGeom prst="roundRect">
            <a:avLst>
              <a:gd name="adj" fmla="val 8602"/>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20" name="Text 18"/>
          <p:cNvSpPr/>
          <p:nvPr/>
        </p:nvSpPr>
        <p:spPr>
          <a:xfrm>
            <a:off x="4772025" y="3464719"/>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21" name="Text 19"/>
          <p:cNvSpPr/>
          <p:nvPr/>
        </p:nvSpPr>
        <p:spPr>
          <a:xfrm>
            <a:off x="8365331" y="3479006"/>
            <a:ext cx="214313" cy="214313"/>
          </a:xfrm>
          <a:prstGeom prst="rect">
            <a:avLst/>
          </a:prstGeom>
          <a:noFill/>
          <a:ln/>
        </p:spPr>
        <p:txBody>
          <a:bodyPr wrap="none" lIns="0" tIns="0" rIns="0" bIns="0" rtlCol="0" anchor="ctr"/>
          <a:lstStyle/>
          <a:p>
            <a:pPr algn="ctr" indent="0" marL="0">
              <a:buNone/>
            </a:pPr>
            <a:r>
              <a:rPr lang="en-US" sz="2109" dirty="0">
                <a:solidFill>
                  <a:srgbClr val="D4A017"/>
                </a:solidFill>
                <a:latin typeface="Segoe UI Symbol" pitchFamily="34" charset="0"/>
                <a:ea typeface="Segoe UI Symbol" pitchFamily="34" charset="-122"/>
                <a:cs typeface="Segoe UI Symbol" pitchFamily="34" charset="-120"/>
              </a:rPr>
              <a:t>★</a:t>
            </a:r>
            <a:endParaRPr lang="en-US" sz="2109" dirty="0"/>
          </a:p>
        </p:txBody>
      </p:sp>
      <p:sp>
        <p:nvSpPr>
          <p:cNvPr id="22" name="Text 20"/>
          <p:cNvSpPr/>
          <p:nvPr/>
        </p:nvSpPr>
        <p:spPr>
          <a:xfrm>
            <a:off x="4780194" y="3511153"/>
            <a:ext cx="181343" cy="164592"/>
          </a:xfrm>
          <a:prstGeom prst="rect">
            <a:avLst/>
          </a:prstGeom>
          <a:noFill/>
          <a:ln/>
        </p:spPr>
        <p:txBody>
          <a:bodyPr wrap="none" lIns="0" tIns="0" rIns="0" bIns="0" rtlCol="0" anchor="t"/>
          <a:lstStyle/>
          <a:p>
            <a:pPr algn="r" indent="0" marL="0">
              <a:lnSpc>
                <a:spcPts val="1181"/>
              </a:lnSpc>
              <a:buNone/>
            </a:pPr>
            <a:r>
              <a:rPr lang="en-US" sz="788" spc="79" kern="0" dirty="0">
                <a:solidFill>
                  <a:srgbClr val="D4A017"/>
                </a:solidFill>
                <a:latin typeface="Liberation Sans Narrow" pitchFamily="34" charset="0"/>
                <a:ea typeface="Liberation Sans Narrow" pitchFamily="34" charset="-122"/>
                <a:cs typeface="Liberation Sans Narrow" pitchFamily="34" charset="-120"/>
              </a:rPr>
              <a:t>03</a:t>
            </a:r>
            <a:endParaRPr lang="en-US" sz="788" dirty="0"/>
          </a:p>
        </p:txBody>
      </p:sp>
      <p:sp>
        <p:nvSpPr>
          <p:cNvPr id="23" name="Text 21"/>
          <p:cNvSpPr/>
          <p:nvPr/>
        </p:nvSpPr>
        <p:spPr>
          <a:xfrm>
            <a:off x="4800600" y="3793331"/>
            <a:ext cx="3779044" cy="168240"/>
          </a:xfrm>
          <a:prstGeom prst="rect">
            <a:avLst/>
          </a:prstGeom>
          <a:noFill/>
          <a:ln/>
        </p:spPr>
        <p:txBody>
          <a:bodyPr wrap="none" lIns="0" tIns="0" rIns="0" bIns="0" rtlCol="0" anchor="t">
            <a:normAutofit/>
          </a:bodyPr>
          <a:lstStyle/>
          <a:p>
            <a:pPr algn="r" indent="0" marL="0">
              <a:lnSpc>
                <a:spcPts val="1316"/>
              </a:lnSpc>
              <a:buNone/>
            </a:pPr>
            <a:r>
              <a:rPr lang="en-US" sz="1013" dirty="0">
                <a:solidFill>
                  <a:srgbClr val="0A2540"/>
                </a:solidFill>
                <a:latin typeface="Carlito" pitchFamily="34" charset="0"/>
                <a:ea typeface="Carlito" pitchFamily="34" charset="-122"/>
                <a:cs typeface="Carlito" pitchFamily="34" charset="-120"/>
              </a:rPr>
              <a:t>أنيميشن الشعار</a:t>
            </a:r>
            <a:endParaRPr lang="en-US" sz="1013" dirty="0"/>
          </a:p>
        </p:txBody>
      </p:sp>
      <p:sp>
        <p:nvSpPr>
          <p:cNvPr id="24" name="Text 22"/>
          <p:cNvSpPr/>
          <p:nvPr/>
        </p:nvSpPr>
        <p:spPr>
          <a:xfrm>
            <a:off x="4800600" y="3989003"/>
            <a:ext cx="3779044"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LOGO ANIMATION</a:t>
            </a:r>
            <a:endParaRPr lang="en-US" sz="800" dirty="0"/>
          </a:p>
        </p:txBody>
      </p:sp>
      <p:sp>
        <p:nvSpPr>
          <p:cNvPr id="25" name="Text 23"/>
          <p:cNvSpPr/>
          <p:nvPr/>
        </p:nvSpPr>
        <p:spPr>
          <a:xfrm>
            <a:off x="4800600" y="4181884"/>
            <a:ext cx="3779044" cy="186485"/>
          </a:xfrm>
          <a:prstGeom prst="rect">
            <a:avLst/>
          </a:prstGeom>
          <a:noFill/>
          <a:ln/>
        </p:spPr>
        <p:txBody>
          <a:bodyPr wrap="square" lIns="0" tIns="0" rIns="0" bIns="0" rtlCol="0" anchor="t"/>
          <a:lstStyle/>
          <a:p>
            <a:pPr algn="r" indent="0" marL="0">
              <a:lnSpc>
                <a:spcPts val="1243"/>
              </a:lnSpc>
              <a:buNone/>
            </a:pPr>
            <a:r>
              <a:rPr lang="en-US" sz="800" dirty="0">
                <a:solidFill>
                  <a:srgbClr val="2A3340"/>
                </a:solidFill>
                <a:latin typeface="Carlito" pitchFamily="34" charset="0"/>
                <a:ea typeface="Carlito" pitchFamily="34" charset="-122"/>
                <a:cs typeface="Carlito" pitchFamily="34" charset="-120"/>
              </a:rPr>
              <a:t>إحياء شعار علامتك بحركة تُبرز شخصيتها وتجعلها لا تُنسى.</a:t>
            </a:r>
            <a:endParaRPr lang="en-US" sz="800" dirty="0"/>
          </a:p>
        </p:txBody>
      </p:sp>
      <p:sp>
        <p:nvSpPr>
          <p:cNvPr id="26" name="Text 24"/>
          <p:cNvSpPr/>
          <p:nvPr/>
        </p:nvSpPr>
        <p:spPr>
          <a:xfrm>
            <a:off x="403622" y="3332559"/>
            <a:ext cx="4100513" cy="1550194"/>
          </a:xfrm>
          <a:prstGeom prst="roundRect">
            <a:avLst>
              <a:gd name="adj" fmla="val 8602"/>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27" name="Text 25"/>
          <p:cNvSpPr/>
          <p:nvPr/>
        </p:nvSpPr>
        <p:spPr>
          <a:xfrm>
            <a:off x="535781" y="3464719"/>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28" name="Text 26"/>
          <p:cNvSpPr/>
          <p:nvPr/>
        </p:nvSpPr>
        <p:spPr>
          <a:xfrm>
            <a:off x="4129088" y="3479006"/>
            <a:ext cx="214313" cy="214313"/>
          </a:xfrm>
          <a:prstGeom prst="rect">
            <a:avLst/>
          </a:prstGeom>
          <a:noFill/>
          <a:ln/>
        </p:spPr>
        <p:txBody>
          <a:bodyPr wrap="none" lIns="0" tIns="0" rIns="0" bIns="0" rtlCol="0" anchor="ctr"/>
          <a:lstStyle/>
          <a:p>
            <a:pPr algn="ctr" indent="0" marL="0">
              <a:buNone/>
            </a:pPr>
            <a:r>
              <a:rPr lang="en-US" sz="2109" dirty="0">
                <a:solidFill>
                  <a:srgbClr val="D4A017"/>
                </a:solidFill>
                <a:latin typeface="Segoe UI Symbol" pitchFamily="34" charset="0"/>
                <a:ea typeface="Segoe UI Symbol" pitchFamily="34" charset="-122"/>
                <a:cs typeface="Segoe UI Symbol" pitchFamily="34" charset="-120"/>
              </a:rPr>
              <a:t>▶</a:t>
            </a:r>
            <a:endParaRPr lang="en-US" sz="2109" dirty="0"/>
          </a:p>
        </p:txBody>
      </p:sp>
      <p:sp>
        <p:nvSpPr>
          <p:cNvPr id="29" name="Text 27"/>
          <p:cNvSpPr/>
          <p:nvPr/>
        </p:nvSpPr>
        <p:spPr>
          <a:xfrm>
            <a:off x="543950" y="3511153"/>
            <a:ext cx="181343" cy="164592"/>
          </a:xfrm>
          <a:prstGeom prst="rect">
            <a:avLst/>
          </a:prstGeom>
          <a:noFill/>
          <a:ln/>
        </p:spPr>
        <p:txBody>
          <a:bodyPr wrap="none" lIns="0" tIns="0" rIns="0" bIns="0" rtlCol="0" anchor="t"/>
          <a:lstStyle/>
          <a:p>
            <a:pPr algn="r" indent="0" marL="0">
              <a:lnSpc>
                <a:spcPts val="1181"/>
              </a:lnSpc>
              <a:buNone/>
            </a:pPr>
            <a:r>
              <a:rPr lang="en-US" sz="788" spc="79" kern="0" dirty="0">
                <a:solidFill>
                  <a:srgbClr val="D4A017"/>
                </a:solidFill>
                <a:latin typeface="Liberation Sans Narrow" pitchFamily="34" charset="0"/>
                <a:ea typeface="Liberation Sans Narrow" pitchFamily="34" charset="-122"/>
                <a:cs typeface="Liberation Sans Narrow" pitchFamily="34" charset="-120"/>
              </a:rPr>
              <a:t>04</a:t>
            </a:r>
            <a:endParaRPr lang="en-US" sz="788" dirty="0"/>
          </a:p>
        </p:txBody>
      </p:sp>
      <p:sp>
        <p:nvSpPr>
          <p:cNvPr id="30" name="Text 28"/>
          <p:cNvSpPr/>
          <p:nvPr/>
        </p:nvSpPr>
        <p:spPr>
          <a:xfrm>
            <a:off x="564356" y="3793331"/>
            <a:ext cx="3779044" cy="168240"/>
          </a:xfrm>
          <a:prstGeom prst="rect">
            <a:avLst/>
          </a:prstGeom>
          <a:noFill/>
          <a:ln/>
        </p:spPr>
        <p:txBody>
          <a:bodyPr wrap="none" lIns="0" tIns="0" rIns="0" bIns="0" rtlCol="0" anchor="t">
            <a:normAutofit/>
          </a:bodyPr>
          <a:lstStyle/>
          <a:p>
            <a:pPr algn="r" indent="0" marL="0">
              <a:lnSpc>
                <a:spcPts val="1316"/>
              </a:lnSpc>
              <a:buNone/>
            </a:pPr>
            <a:r>
              <a:rPr lang="en-US" sz="1013" dirty="0">
                <a:solidFill>
                  <a:srgbClr val="0A2540"/>
                </a:solidFill>
                <a:latin typeface="Carlito" pitchFamily="34" charset="0"/>
                <a:ea typeface="Carlito" pitchFamily="34" charset="-122"/>
                <a:cs typeface="Carlito" pitchFamily="34" charset="-120"/>
              </a:rPr>
              <a:t>فيديوهات شارحة</a:t>
            </a:r>
            <a:endParaRPr lang="en-US" sz="1013" dirty="0"/>
          </a:p>
        </p:txBody>
      </p:sp>
      <p:sp>
        <p:nvSpPr>
          <p:cNvPr id="31" name="Text 29"/>
          <p:cNvSpPr/>
          <p:nvPr/>
        </p:nvSpPr>
        <p:spPr>
          <a:xfrm>
            <a:off x="564356" y="3989003"/>
            <a:ext cx="3779044"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EXPLAINER VIDEOS</a:t>
            </a:r>
            <a:endParaRPr lang="en-US" sz="800" dirty="0"/>
          </a:p>
        </p:txBody>
      </p:sp>
      <p:sp>
        <p:nvSpPr>
          <p:cNvPr id="32" name="Text 30"/>
          <p:cNvSpPr/>
          <p:nvPr/>
        </p:nvSpPr>
        <p:spPr>
          <a:xfrm>
            <a:off x="564356" y="4181884"/>
            <a:ext cx="3779044" cy="186485"/>
          </a:xfrm>
          <a:prstGeom prst="rect">
            <a:avLst/>
          </a:prstGeom>
          <a:noFill/>
          <a:ln/>
        </p:spPr>
        <p:txBody>
          <a:bodyPr wrap="square" lIns="0" tIns="0" rIns="0" bIns="0" rtlCol="0" anchor="t"/>
          <a:lstStyle/>
          <a:p>
            <a:pPr algn="r" indent="0" marL="0">
              <a:lnSpc>
                <a:spcPts val="1243"/>
              </a:lnSpc>
              <a:buNone/>
            </a:pPr>
            <a:r>
              <a:rPr lang="en-US" sz="800" dirty="0">
                <a:solidFill>
                  <a:srgbClr val="2A3340"/>
                </a:solidFill>
                <a:latin typeface="Carlito" pitchFamily="34" charset="0"/>
                <a:ea typeface="Carlito" pitchFamily="34" charset="-122"/>
                <a:cs typeface="Carlito" pitchFamily="34" charset="-120"/>
              </a:rPr>
              <a:t>فيديوهات قصيرة تشرح منتجك أو خدمتك بأسلوب بصري مبسّط ومفهوم.</a:t>
            </a:r>
            <a:endParaRPr lang="en-US" sz="800" dirty="0"/>
          </a:p>
        </p:txBody>
      </p:sp>
      <p:sp>
        <p:nvSpPr>
          <p:cNvPr id="33" name="Text 31"/>
          <p:cNvSpPr/>
          <p:nvPr/>
        </p:nvSpPr>
        <p:spPr>
          <a:xfrm>
            <a:off x="400050" y="4775597"/>
            <a:ext cx="8343900" cy="7144"/>
          </a:xfrm>
          <a:prstGeom prst="rect">
            <a:avLst/>
          </a:prstGeom>
          <a:solidFill>
            <a:srgbClr val="D4A017">
              <a:alpha val="40000"/>
            </a:srgbClr>
          </a:solidFill>
          <a:ln/>
        </p:spPr>
        <p:txBody>
          <a:bodyPr wrap="square" rtlCol="0" anchor="ctr"/>
          <a:lstStyle/>
          <a:p>
            <a:pPr indent="0" marL="0">
              <a:buNone/>
            </a:pPr>
            <a:endParaRPr lang="en-US" dirty="0"/>
          </a:p>
        </p:txBody>
      </p:sp>
      <p:sp>
        <p:nvSpPr>
          <p:cNvPr id="34" name="Text 32"/>
          <p:cNvSpPr/>
          <p:nvPr/>
        </p:nvSpPr>
        <p:spPr>
          <a:xfrm>
            <a:off x="0" y="4854178"/>
            <a:ext cx="8636000" cy="164592"/>
          </a:xfrm>
          <a:prstGeom prst="rect">
            <a:avLst/>
          </a:prstGeom>
          <a:noFill/>
          <a:ln/>
        </p:spPr>
        <p:txBody>
          <a:bodyPr wrap="square" lIns="0" tIns="0" rIns="0" bIns="0" rtlCol="0" anchor="t"/>
          <a:lstStyle/>
          <a:p>
            <a:pPr algn="ctr" indent="0" marL="0">
              <a:lnSpc>
                <a:spcPts val="928"/>
              </a:lnSpc>
              <a:buNone/>
            </a:pPr>
            <a:r>
              <a:rPr lang="en-US" sz="800" spc="124" kern="0" dirty="0">
                <a:solidFill>
                  <a:srgbClr val="5B6675"/>
                </a:solidFill>
                <a:latin typeface="Carlito" pitchFamily="34" charset="0"/>
                <a:ea typeface="Carlito" pitchFamily="34" charset="-122"/>
                <a:cs typeface="Carlito" pitchFamily="34" charset="-120"/>
              </a:rPr>
              <a:t>4 MOTION CAPABILITIES · VISUALS THAT MOVE</a:t>
            </a:r>
            <a:endParaRPr lang="en-US" sz="800" dirty="0"/>
          </a:p>
        </p:txBody>
      </p:sp>
      <p:sp>
        <p:nvSpPr>
          <p:cNvPr id="35" name="Text 33"/>
          <p:cNvSpPr/>
          <p:nvPr/>
        </p:nvSpPr>
        <p:spPr>
          <a:xfrm>
            <a:off x="8114206" y="187223"/>
            <a:ext cx="652604" cy="243488"/>
          </a:xfrm>
          <a:prstGeom prst="roundRect">
            <a:avLst>
              <a:gd name="adj" fmla="val 3907985"/>
            </a:avLst>
          </a:prstGeom>
          <a:noFill/>
          <a:ln w="7144">
            <a:solidFill>
              <a:srgbClr val="0A2540"/>
            </a:solidFill>
            <a:prstDash val="solid"/>
          </a:ln>
        </p:spPr>
        <p:txBody>
          <a:bodyPr wrap="square" rtlCol="0" anchor="ctr"/>
          <a:lstStyle/>
          <a:p>
            <a:pPr indent="0" marL="0">
              <a:buNone/>
            </a:pPr>
            <a:endParaRPr lang="en-US" dirty="0"/>
          </a:p>
        </p:txBody>
      </p:sp>
      <p:sp>
        <p:nvSpPr>
          <p:cNvPr id="36" name="Text 34"/>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0A2540"/>
                </a:solidFill>
                <a:latin typeface="Carlito" pitchFamily="34" charset="0"/>
                <a:ea typeface="Carlito" pitchFamily="34" charset="-122"/>
                <a:cs typeface="Carlito" pitchFamily="34" charset="-120"/>
              </a:rPr>
              <a:t>← HOME</a:t>
            </a:r>
            <a:endParaRPr lang="en-US" sz="800" dirty="0"/>
          </a:p>
        </p:txBody>
      </p:sp>
      <p:sp>
        <p:nvSpPr>
          <p:cNvPr id="37" name="Text 35"/>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0A2540">
                    <a:alpha val="65000"/>
                  </a:srgbClr>
                </a:solidFill>
                <a:latin typeface="Liberation Sans Narrow" pitchFamily="34" charset="0"/>
                <a:ea typeface="Liberation Sans Narrow" pitchFamily="34" charset="-122"/>
                <a:cs typeface="Liberation Sans Narrow" pitchFamily="34" charset="-120"/>
              </a:rPr>
              <a:t>14 / 24</a:t>
            </a:r>
            <a:endParaRPr lang="en-US" sz="800" dirty="0"/>
          </a:p>
        </p:txBody>
      </p:sp>
      <p:sp>
        <p:nvSpPr>
          <p:cNvPr id="38" name="Text 36"/>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0A2540"/>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7454888" y="728663"/>
            <a:ext cx="1289062" cy="128016"/>
          </a:xfrm>
          <a:prstGeom prst="rect">
            <a:avLst/>
          </a:prstGeom>
          <a:noFill/>
          <a:ln/>
        </p:spPr>
        <p:txBody>
          <a:bodyPr wrap="none" lIns="0" tIns="0" rIns="0" bIns="0" rtlCol="0" anchor="t"/>
          <a:lstStyle/>
          <a:p>
            <a:pPr algn="r" indent="0" marL="0">
              <a:lnSpc>
                <a:spcPts val="1013"/>
              </a:lnSpc>
              <a:buNone/>
            </a:pPr>
            <a:r>
              <a:rPr lang="en-US" sz="800" spc="162" kern="0" dirty="0">
                <a:solidFill>
                  <a:srgbClr val="D4A017"/>
                </a:solidFill>
                <a:latin typeface="Carlito" pitchFamily="34" charset="0"/>
                <a:ea typeface="Carlito" pitchFamily="34" charset="-122"/>
                <a:cs typeface="Carlito" pitchFamily="34" charset="-120"/>
              </a:rPr>
              <a:t>VIDEO · إنتاج الفيديو</a:t>
            </a:r>
            <a:endParaRPr lang="en-US" sz="800" dirty="0"/>
          </a:p>
        </p:txBody>
      </p:sp>
      <p:sp>
        <p:nvSpPr>
          <p:cNvPr id="3" name="Text 1"/>
          <p:cNvSpPr/>
          <p:nvPr/>
        </p:nvSpPr>
        <p:spPr>
          <a:xfrm>
            <a:off x="5792260" y="942975"/>
            <a:ext cx="2951690" cy="379762"/>
          </a:xfrm>
          <a:prstGeom prst="rect">
            <a:avLst/>
          </a:prstGeom>
          <a:noFill/>
          <a:ln/>
        </p:spPr>
        <p:txBody>
          <a:bodyPr wrap="none" lIns="0" tIns="0" rIns="0" bIns="0" rtlCol="0" anchor="t">
            <a:normAutofit/>
          </a:bodyPr>
          <a:lstStyle/>
          <a:p>
            <a:pPr algn="r" indent="0" marL="0">
              <a:lnSpc>
                <a:spcPts val="2869"/>
              </a:lnSpc>
              <a:buNone/>
            </a:pPr>
            <a:r>
              <a:rPr lang="en-US" sz="1913" b="1" dirty="0">
                <a:solidFill>
                  <a:srgbClr val="0A2540"/>
                </a:solidFill>
                <a:latin typeface="Carlito" pitchFamily="34" charset="0"/>
                <a:ea typeface="Carlito" pitchFamily="34" charset="-122"/>
                <a:cs typeface="Carlito" pitchFamily="34" charset="-120"/>
              </a:rPr>
              <a:t>إنتاج الفيديو</a:t>
            </a:r>
            <a:endParaRPr lang="en-US" sz="1913" dirty="0"/>
          </a:p>
        </p:txBody>
      </p:sp>
      <p:sp>
        <p:nvSpPr>
          <p:cNvPr id="4" name="Text 2"/>
          <p:cNvSpPr/>
          <p:nvPr/>
        </p:nvSpPr>
        <p:spPr>
          <a:xfrm>
            <a:off x="6225443" y="1350169"/>
            <a:ext cx="2518507" cy="164592"/>
          </a:xfrm>
          <a:prstGeom prst="rect">
            <a:avLst/>
          </a:prstGeom>
          <a:noFill/>
          <a:ln/>
        </p:spPr>
        <p:txBody>
          <a:bodyPr wrap="square" lIns="0" tIns="0" rIns="0" bIns="0" rtlCol="0" anchor="t"/>
          <a:lstStyle/>
          <a:p>
            <a:pPr algn="r" indent="0" marL="0">
              <a:lnSpc>
                <a:spcPts val="1181"/>
              </a:lnSpc>
              <a:buNone/>
            </a:pPr>
            <a:r>
              <a:rPr lang="en-US" sz="788" dirty="0">
                <a:solidFill>
                  <a:srgbClr val="5B6675"/>
                </a:solidFill>
                <a:latin typeface="Carlito" pitchFamily="34" charset="0"/>
                <a:ea typeface="Carlito" pitchFamily="34" charset="-122"/>
                <a:cs typeface="Carlito" pitchFamily="34" charset="-120"/>
              </a:rPr>
              <a:t>Four production capabilities that turn footage into stories.</a:t>
            </a:r>
            <a:endParaRPr lang="en-US" sz="788" dirty="0"/>
          </a:p>
        </p:txBody>
      </p:sp>
      <p:sp>
        <p:nvSpPr>
          <p:cNvPr id="5" name="Text 3"/>
          <p:cNvSpPr/>
          <p:nvPr/>
        </p:nvSpPr>
        <p:spPr>
          <a:xfrm>
            <a:off x="4639866" y="1646634"/>
            <a:ext cx="4100513" cy="1550194"/>
          </a:xfrm>
          <a:prstGeom prst="roundRect">
            <a:avLst>
              <a:gd name="adj" fmla="val 8602"/>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6" name="Text 4"/>
          <p:cNvSpPr/>
          <p:nvPr/>
        </p:nvSpPr>
        <p:spPr>
          <a:xfrm>
            <a:off x="4772025" y="1778794"/>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7" name="Text 5"/>
          <p:cNvSpPr/>
          <p:nvPr/>
        </p:nvSpPr>
        <p:spPr>
          <a:xfrm>
            <a:off x="8365331" y="1793081"/>
            <a:ext cx="214313" cy="214313"/>
          </a:xfrm>
          <a:prstGeom prst="rect">
            <a:avLst/>
          </a:prstGeom>
          <a:noFill/>
          <a:ln/>
        </p:spPr>
        <p:txBody>
          <a:bodyPr wrap="none" lIns="0" tIns="0" rIns="0" bIns="0" rtlCol="0" anchor="ctr"/>
          <a:lstStyle/>
          <a:p>
            <a:pPr algn="ctr" indent="0" marL="0">
              <a:buNone/>
            </a:pPr>
            <a:r>
              <a:rPr lang="en-US" sz="2109" dirty="0">
                <a:solidFill>
                  <a:srgbClr val="D4A017"/>
                </a:solidFill>
                <a:latin typeface="Segoe UI Symbol" pitchFamily="34" charset="0"/>
                <a:ea typeface="Segoe UI Symbol" pitchFamily="34" charset="-122"/>
                <a:cs typeface="Segoe UI Symbol" pitchFamily="34" charset="-120"/>
              </a:rPr>
              <a:t>✎</a:t>
            </a:r>
            <a:endParaRPr lang="en-US" sz="2109" dirty="0"/>
          </a:p>
        </p:txBody>
      </p:sp>
      <p:sp>
        <p:nvSpPr>
          <p:cNvPr id="8" name="Text 6"/>
          <p:cNvSpPr/>
          <p:nvPr/>
        </p:nvSpPr>
        <p:spPr>
          <a:xfrm>
            <a:off x="4780194" y="1825228"/>
            <a:ext cx="181343" cy="164592"/>
          </a:xfrm>
          <a:prstGeom prst="rect">
            <a:avLst/>
          </a:prstGeom>
          <a:noFill/>
          <a:ln/>
        </p:spPr>
        <p:txBody>
          <a:bodyPr wrap="none" lIns="0" tIns="0" rIns="0" bIns="0" rtlCol="0" anchor="t"/>
          <a:lstStyle/>
          <a:p>
            <a:pPr algn="r" indent="0" marL="0">
              <a:lnSpc>
                <a:spcPts val="1181"/>
              </a:lnSpc>
              <a:buNone/>
            </a:pPr>
            <a:r>
              <a:rPr lang="en-US" sz="788" spc="79" kern="0" dirty="0">
                <a:solidFill>
                  <a:srgbClr val="D4A017"/>
                </a:solidFill>
                <a:latin typeface="Liberation Sans Narrow" pitchFamily="34" charset="0"/>
                <a:ea typeface="Liberation Sans Narrow" pitchFamily="34" charset="-122"/>
                <a:cs typeface="Liberation Sans Narrow" pitchFamily="34" charset="-120"/>
              </a:rPr>
              <a:t>01</a:t>
            </a:r>
            <a:endParaRPr lang="en-US" sz="788" dirty="0"/>
          </a:p>
        </p:txBody>
      </p:sp>
      <p:sp>
        <p:nvSpPr>
          <p:cNvPr id="9" name="Text 7"/>
          <p:cNvSpPr/>
          <p:nvPr/>
        </p:nvSpPr>
        <p:spPr>
          <a:xfrm>
            <a:off x="4800600" y="2107406"/>
            <a:ext cx="3779044" cy="168240"/>
          </a:xfrm>
          <a:prstGeom prst="rect">
            <a:avLst/>
          </a:prstGeom>
          <a:noFill/>
          <a:ln/>
        </p:spPr>
        <p:txBody>
          <a:bodyPr wrap="none" lIns="0" tIns="0" rIns="0" bIns="0" rtlCol="0" anchor="t">
            <a:normAutofit/>
          </a:bodyPr>
          <a:lstStyle/>
          <a:p>
            <a:pPr algn="r" indent="0" marL="0">
              <a:lnSpc>
                <a:spcPts val="1316"/>
              </a:lnSpc>
              <a:buNone/>
            </a:pPr>
            <a:r>
              <a:rPr lang="en-US" sz="1013" dirty="0">
                <a:solidFill>
                  <a:srgbClr val="0A2540"/>
                </a:solidFill>
                <a:latin typeface="Carlito" pitchFamily="34" charset="0"/>
                <a:ea typeface="Carlito" pitchFamily="34" charset="-122"/>
                <a:cs typeface="Carlito" pitchFamily="34" charset="-120"/>
              </a:rPr>
              <a:t>مونتاج الفيديو</a:t>
            </a:r>
            <a:endParaRPr lang="en-US" sz="1013" dirty="0"/>
          </a:p>
        </p:txBody>
      </p:sp>
      <p:sp>
        <p:nvSpPr>
          <p:cNvPr id="10" name="Text 8"/>
          <p:cNvSpPr/>
          <p:nvPr/>
        </p:nvSpPr>
        <p:spPr>
          <a:xfrm>
            <a:off x="4800600" y="2303078"/>
            <a:ext cx="3779044"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VIDEO EDITING</a:t>
            </a:r>
            <a:endParaRPr lang="en-US" sz="800" dirty="0"/>
          </a:p>
        </p:txBody>
      </p:sp>
      <p:sp>
        <p:nvSpPr>
          <p:cNvPr id="11" name="Text 9"/>
          <p:cNvSpPr/>
          <p:nvPr/>
        </p:nvSpPr>
        <p:spPr>
          <a:xfrm>
            <a:off x="4800600" y="2495959"/>
            <a:ext cx="3779044" cy="186485"/>
          </a:xfrm>
          <a:prstGeom prst="rect">
            <a:avLst/>
          </a:prstGeom>
          <a:noFill/>
          <a:ln/>
        </p:spPr>
        <p:txBody>
          <a:bodyPr wrap="square" lIns="0" tIns="0" rIns="0" bIns="0" rtlCol="0" anchor="t"/>
          <a:lstStyle/>
          <a:p>
            <a:pPr algn="r" indent="0" marL="0">
              <a:lnSpc>
                <a:spcPts val="1243"/>
              </a:lnSpc>
              <a:buNone/>
            </a:pPr>
            <a:r>
              <a:rPr lang="en-US" sz="800" dirty="0">
                <a:solidFill>
                  <a:srgbClr val="2A3340"/>
                </a:solidFill>
                <a:latin typeface="Carlito" pitchFamily="34" charset="0"/>
                <a:ea typeface="Carlito" pitchFamily="34" charset="-122"/>
                <a:cs typeface="Carlito" pitchFamily="34" charset="-120"/>
              </a:rPr>
              <a:t>مونتاج احترافي للفيديوهات مع تصحيح ألوان وصوت ومؤثرات تُبرز القصة.</a:t>
            </a:r>
            <a:endParaRPr lang="en-US" sz="800" dirty="0"/>
          </a:p>
        </p:txBody>
      </p:sp>
      <p:sp>
        <p:nvSpPr>
          <p:cNvPr id="12" name="Text 10"/>
          <p:cNvSpPr/>
          <p:nvPr/>
        </p:nvSpPr>
        <p:spPr>
          <a:xfrm>
            <a:off x="403622" y="1646634"/>
            <a:ext cx="4100513" cy="1550194"/>
          </a:xfrm>
          <a:prstGeom prst="roundRect">
            <a:avLst>
              <a:gd name="adj" fmla="val 8602"/>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13" name="Text 11"/>
          <p:cNvSpPr/>
          <p:nvPr/>
        </p:nvSpPr>
        <p:spPr>
          <a:xfrm>
            <a:off x="535781" y="1778794"/>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14" name="Text 12"/>
          <p:cNvSpPr/>
          <p:nvPr/>
        </p:nvSpPr>
        <p:spPr>
          <a:xfrm>
            <a:off x="4129088" y="1793081"/>
            <a:ext cx="214313" cy="214313"/>
          </a:xfrm>
          <a:prstGeom prst="rect">
            <a:avLst/>
          </a:prstGeom>
          <a:noFill/>
          <a:ln/>
        </p:spPr>
        <p:txBody>
          <a:bodyPr wrap="none" lIns="0" tIns="0" rIns="0" bIns="0" rtlCol="0" anchor="ctr"/>
          <a:lstStyle/>
          <a:p>
            <a:pPr algn="ctr" indent="0" marL="0">
              <a:buNone/>
            </a:pPr>
            <a:r>
              <a:rPr lang="en-US" sz="2109" dirty="0">
                <a:solidFill>
                  <a:srgbClr val="D4A017"/>
                </a:solidFill>
                <a:latin typeface="Segoe UI Symbol" pitchFamily="34" charset="0"/>
                <a:ea typeface="Segoe UI Symbol" pitchFamily="34" charset="-122"/>
                <a:cs typeface="Segoe UI Symbol" pitchFamily="34" charset="-120"/>
              </a:rPr>
              <a:t>▶</a:t>
            </a:r>
            <a:endParaRPr lang="en-US" sz="2109" dirty="0"/>
          </a:p>
        </p:txBody>
      </p:sp>
      <p:sp>
        <p:nvSpPr>
          <p:cNvPr id="15" name="Text 13"/>
          <p:cNvSpPr/>
          <p:nvPr/>
        </p:nvSpPr>
        <p:spPr>
          <a:xfrm>
            <a:off x="543950" y="1825228"/>
            <a:ext cx="181343" cy="164592"/>
          </a:xfrm>
          <a:prstGeom prst="rect">
            <a:avLst/>
          </a:prstGeom>
          <a:noFill/>
          <a:ln/>
        </p:spPr>
        <p:txBody>
          <a:bodyPr wrap="none" lIns="0" tIns="0" rIns="0" bIns="0" rtlCol="0" anchor="t"/>
          <a:lstStyle/>
          <a:p>
            <a:pPr algn="r" indent="0" marL="0">
              <a:lnSpc>
                <a:spcPts val="1181"/>
              </a:lnSpc>
              <a:buNone/>
            </a:pPr>
            <a:r>
              <a:rPr lang="en-US" sz="788" spc="79" kern="0" dirty="0">
                <a:solidFill>
                  <a:srgbClr val="D4A017"/>
                </a:solidFill>
                <a:latin typeface="Liberation Sans Narrow" pitchFamily="34" charset="0"/>
                <a:ea typeface="Liberation Sans Narrow" pitchFamily="34" charset="-122"/>
                <a:cs typeface="Liberation Sans Narrow" pitchFamily="34" charset="-120"/>
              </a:rPr>
              <a:t>02</a:t>
            </a:r>
            <a:endParaRPr lang="en-US" sz="788" dirty="0"/>
          </a:p>
        </p:txBody>
      </p:sp>
      <p:sp>
        <p:nvSpPr>
          <p:cNvPr id="16" name="Text 14"/>
          <p:cNvSpPr/>
          <p:nvPr/>
        </p:nvSpPr>
        <p:spPr>
          <a:xfrm>
            <a:off x="564356" y="2107406"/>
            <a:ext cx="3779044" cy="168240"/>
          </a:xfrm>
          <a:prstGeom prst="rect">
            <a:avLst/>
          </a:prstGeom>
          <a:noFill/>
          <a:ln/>
        </p:spPr>
        <p:txBody>
          <a:bodyPr wrap="none" lIns="0" tIns="0" rIns="0" bIns="0" rtlCol="0" anchor="t">
            <a:normAutofit/>
          </a:bodyPr>
          <a:lstStyle/>
          <a:p>
            <a:pPr algn="r" indent="0" marL="0">
              <a:lnSpc>
                <a:spcPts val="1316"/>
              </a:lnSpc>
              <a:buNone/>
            </a:pPr>
            <a:r>
              <a:rPr lang="en-US" sz="1013" dirty="0">
                <a:solidFill>
                  <a:srgbClr val="0A2540"/>
                </a:solidFill>
                <a:latin typeface="Carlito" pitchFamily="34" charset="0"/>
                <a:ea typeface="Carlito" pitchFamily="34" charset="-122"/>
                <a:cs typeface="Carlito" pitchFamily="34" charset="-120"/>
              </a:rPr>
              <a:t>فيديوهات السوشيال</a:t>
            </a:r>
            <a:endParaRPr lang="en-US" sz="1013" dirty="0"/>
          </a:p>
        </p:txBody>
      </p:sp>
      <p:sp>
        <p:nvSpPr>
          <p:cNvPr id="17" name="Text 15"/>
          <p:cNvSpPr/>
          <p:nvPr/>
        </p:nvSpPr>
        <p:spPr>
          <a:xfrm>
            <a:off x="564356" y="2303078"/>
            <a:ext cx="3779044"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SOCIAL MEDIA VIDEOS</a:t>
            </a:r>
            <a:endParaRPr lang="en-US" sz="800" dirty="0"/>
          </a:p>
        </p:txBody>
      </p:sp>
      <p:sp>
        <p:nvSpPr>
          <p:cNvPr id="18" name="Text 16"/>
          <p:cNvSpPr/>
          <p:nvPr/>
        </p:nvSpPr>
        <p:spPr>
          <a:xfrm>
            <a:off x="564356" y="2495959"/>
            <a:ext cx="3779044" cy="186485"/>
          </a:xfrm>
          <a:prstGeom prst="rect">
            <a:avLst/>
          </a:prstGeom>
          <a:noFill/>
          <a:ln/>
        </p:spPr>
        <p:txBody>
          <a:bodyPr wrap="square" lIns="0" tIns="0" rIns="0" bIns="0" rtlCol="0" anchor="t"/>
          <a:lstStyle/>
          <a:p>
            <a:pPr algn="r" indent="0" marL="0">
              <a:lnSpc>
                <a:spcPts val="1243"/>
              </a:lnSpc>
              <a:buNone/>
            </a:pPr>
            <a:r>
              <a:rPr lang="en-US" sz="800" dirty="0">
                <a:solidFill>
                  <a:srgbClr val="2A3340"/>
                </a:solidFill>
                <a:latin typeface="Carlito" pitchFamily="34" charset="0"/>
                <a:ea typeface="Carlito" pitchFamily="34" charset="-122"/>
                <a:cs typeface="Carlito" pitchFamily="34" charset="-120"/>
              </a:rPr>
              <a:t>فيديوهات قصيرة محسّنة للمنصات الاجتماعية وجاهية للجمهور.</a:t>
            </a:r>
            <a:endParaRPr lang="en-US" sz="800" dirty="0"/>
          </a:p>
        </p:txBody>
      </p:sp>
      <p:sp>
        <p:nvSpPr>
          <p:cNvPr id="19" name="Text 17"/>
          <p:cNvSpPr/>
          <p:nvPr/>
        </p:nvSpPr>
        <p:spPr>
          <a:xfrm>
            <a:off x="4639866" y="3332559"/>
            <a:ext cx="4100513" cy="1550194"/>
          </a:xfrm>
          <a:prstGeom prst="roundRect">
            <a:avLst>
              <a:gd name="adj" fmla="val 8602"/>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20" name="Text 18"/>
          <p:cNvSpPr/>
          <p:nvPr/>
        </p:nvSpPr>
        <p:spPr>
          <a:xfrm>
            <a:off x="4772025" y="3464719"/>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21" name="Text 19"/>
          <p:cNvSpPr/>
          <p:nvPr/>
        </p:nvSpPr>
        <p:spPr>
          <a:xfrm>
            <a:off x="8365331" y="3479006"/>
            <a:ext cx="214313" cy="214313"/>
          </a:xfrm>
          <a:prstGeom prst="rect">
            <a:avLst/>
          </a:prstGeom>
          <a:noFill/>
          <a:ln/>
        </p:spPr>
        <p:txBody>
          <a:bodyPr wrap="none" lIns="0" tIns="0" rIns="0" bIns="0" rtlCol="0" anchor="ctr"/>
          <a:lstStyle/>
          <a:p>
            <a:pPr algn="ctr" indent="0" marL="0">
              <a:buNone/>
            </a:pPr>
            <a:r>
              <a:rPr lang="en-US" sz="2109" dirty="0">
                <a:solidFill>
                  <a:srgbClr val="D4A017"/>
                </a:solidFill>
                <a:latin typeface="Segoe UI Symbol" pitchFamily="34" charset="0"/>
                <a:ea typeface="Segoe UI Symbol" pitchFamily="34" charset="-122"/>
                <a:cs typeface="Segoe UI Symbol" pitchFamily="34" charset="-120"/>
              </a:rPr>
              <a:t>▶</a:t>
            </a:r>
            <a:endParaRPr lang="en-US" sz="2109" dirty="0"/>
          </a:p>
        </p:txBody>
      </p:sp>
      <p:sp>
        <p:nvSpPr>
          <p:cNvPr id="22" name="Text 20"/>
          <p:cNvSpPr/>
          <p:nvPr/>
        </p:nvSpPr>
        <p:spPr>
          <a:xfrm>
            <a:off x="4780194" y="3511153"/>
            <a:ext cx="181343" cy="164592"/>
          </a:xfrm>
          <a:prstGeom prst="rect">
            <a:avLst/>
          </a:prstGeom>
          <a:noFill/>
          <a:ln/>
        </p:spPr>
        <p:txBody>
          <a:bodyPr wrap="none" lIns="0" tIns="0" rIns="0" bIns="0" rtlCol="0" anchor="t"/>
          <a:lstStyle/>
          <a:p>
            <a:pPr algn="r" indent="0" marL="0">
              <a:lnSpc>
                <a:spcPts val="1181"/>
              </a:lnSpc>
              <a:buNone/>
            </a:pPr>
            <a:r>
              <a:rPr lang="en-US" sz="788" spc="79" kern="0" dirty="0">
                <a:solidFill>
                  <a:srgbClr val="D4A017"/>
                </a:solidFill>
                <a:latin typeface="Liberation Sans Narrow" pitchFamily="34" charset="0"/>
                <a:ea typeface="Liberation Sans Narrow" pitchFamily="34" charset="-122"/>
                <a:cs typeface="Liberation Sans Narrow" pitchFamily="34" charset="-120"/>
              </a:rPr>
              <a:t>03</a:t>
            </a:r>
            <a:endParaRPr lang="en-US" sz="788" dirty="0"/>
          </a:p>
        </p:txBody>
      </p:sp>
      <p:sp>
        <p:nvSpPr>
          <p:cNvPr id="23" name="Text 21"/>
          <p:cNvSpPr/>
          <p:nvPr/>
        </p:nvSpPr>
        <p:spPr>
          <a:xfrm>
            <a:off x="4800600" y="3793331"/>
            <a:ext cx="3779044" cy="168240"/>
          </a:xfrm>
          <a:prstGeom prst="rect">
            <a:avLst/>
          </a:prstGeom>
          <a:noFill/>
          <a:ln/>
        </p:spPr>
        <p:txBody>
          <a:bodyPr wrap="none" lIns="0" tIns="0" rIns="0" bIns="0" rtlCol="0" anchor="t">
            <a:normAutofit/>
          </a:bodyPr>
          <a:lstStyle/>
          <a:p>
            <a:pPr algn="r" indent="0" marL="0">
              <a:lnSpc>
                <a:spcPts val="1316"/>
              </a:lnSpc>
              <a:buNone/>
            </a:pPr>
            <a:r>
              <a:rPr lang="en-US" sz="1013" dirty="0">
                <a:solidFill>
                  <a:srgbClr val="0A2540"/>
                </a:solidFill>
                <a:latin typeface="Carlito" pitchFamily="34" charset="0"/>
                <a:ea typeface="Carlito" pitchFamily="34" charset="-122"/>
                <a:cs typeface="Carlito" pitchFamily="34" charset="-120"/>
              </a:rPr>
              <a:t>الفيديوهات الترويجية</a:t>
            </a:r>
            <a:endParaRPr lang="en-US" sz="1013" dirty="0"/>
          </a:p>
        </p:txBody>
      </p:sp>
      <p:sp>
        <p:nvSpPr>
          <p:cNvPr id="24" name="Text 22"/>
          <p:cNvSpPr/>
          <p:nvPr/>
        </p:nvSpPr>
        <p:spPr>
          <a:xfrm>
            <a:off x="4800600" y="3989003"/>
            <a:ext cx="3779044"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PROMOTIONAL VIDEOS</a:t>
            </a:r>
            <a:endParaRPr lang="en-US" sz="800" dirty="0"/>
          </a:p>
        </p:txBody>
      </p:sp>
      <p:sp>
        <p:nvSpPr>
          <p:cNvPr id="25" name="Text 23"/>
          <p:cNvSpPr/>
          <p:nvPr/>
        </p:nvSpPr>
        <p:spPr>
          <a:xfrm>
            <a:off x="4800600" y="4181884"/>
            <a:ext cx="3779044" cy="186485"/>
          </a:xfrm>
          <a:prstGeom prst="rect">
            <a:avLst/>
          </a:prstGeom>
          <a:noFill/>
          <a:ln/>
        </p:spPr>
        <p:txBody>
          <a:bodyPr wrap="square" lIns="0" tIns="0" rIns="0" bIns="0" rtlCol="0" anchor="t"/>
          <a:lstStyle/>
          <a:p>
            <a:pPr algn="r" indent="0" marL="0">
              <a:lnSpc>
                <a:spcPts val="1243"/>
              </a:lnSpc>
              <a:buNone/>
            </a:pPr>
            <a:r>
              <a:rPr lang="en-US" sz="800" dirty="0">
                <a:solidFill>
                  <a:srgbClr val="2A3340"/>
                </a:solidFill>
                <a:latin typeface="Carlito" pitchFamily="34" charset="0"/>
                <a:ea typeface="Carlito" pitchFamily="34" charset="-122"/>
                <a:cs typeface="Carlito" pitchFamily="34" charset="-120"/>
              </a:rPr>
              <a:t>فيديوهات ترويجية تُقدّم منتجك أو خدمتك بطريقة احترافية مُقنعة.</a:t>
            </a:r>
            <a:endParaRPr lang="en-US" sz="800" dirty="0"/>
          </a:p>
        </p:txBody>
      </p:sp>
      <p:sp>
        <p:nvSpPr>
          <p:cNvPr id="26" name="Text 24"/>
          <p:cNvSpPr/>
          <p:nvPr/>
        </p:nvSpPr>
        <p:spPr>
          <a:xfrm>
            <a:off x="403622" y="3332559"/>
            <a:ext cx="4100513" cy="1550194"/>
          </a:xfrm>
          <a:prstGeom prst="roundRect">
            <a:avLst>
              <a:gd name="adj" fmla="val 8602"/>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27" name="Text 25"/>
          <p:cNvSpPr/>
          <p:nvPr/>
        </p:nvSpPr>
        <p:spPr>
          <a:xfrm>
            <a:off x="535781" y="3464719"/>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28" name="Text 26"/>
          <p:cNvSpPr/>
          <p:nvPr/>
        </p:nvSpPr>
        <p:spPr>
          <a:xfrm>
            <a:off x="4129088" y="3479006"/>
            <a:ext cx="214313" cy="214313"/>
          </a:xfrm>
          <a:prstGeom prst="rect">
            <a:avLst/>
          </a:prstGeom>
          <a:noFill/>
          <a:ln/>
        </p:spPr>
        <p:txBody>
          <a:bodyPr wrap="none" lIns="0" tIns="0" rIns="0" bIns="0" rtlCol="0" anchor="ctr"/>
          <a:lstStyle/>
          <a:p>
            <a:pPr algn="ctr" indent="0" marL="0">
              <a:buNone/>
            </a:pPr>
            <a:r>
              <a:rPr lang="en-US" sz="2109" dirty="0">
                <a:solidFill>
                  <a:srgbClr val="D4A017"/>
                </a:solidFill>
                <a:latin typeface="Segoe UI Symbol" pitchFamily="34" charset="0"/>
                <a:ea typeface="Segoe UI Symbol" pitchFamily="34" charset="-122"/>
                <a:cs typeface="Segoe UI Symbol" pitchFamily="34" charset="-120"/>
              </a:rPr>
              <a:t>▤</a:t>
            </a:r>
            <a:endParaRPr lang="en-US" sz="2109" dirty="0"/>
          </a:p>
        </p:txBody>
      </p:sp>
      <p:sp>
        <p:nvSpPr>
          <p:cNvPr id="29" name="Text 27"/>
          <p:cNvSpPr/>
          <p:nvPr/>
        </p:nvSpPr>
        <p:spPr>
          <a:xfrm>
            <a:off x="543950" y="3511153"/>
            <a:ext cx="181343" cy="164592"/>
          </a:xfrm>
          <a:prstGeom prst="rect">
            <a:avLst/>
          </a:prstGeom>
          <a:noFill/>
          <a:ln/>
        </p:spPr>
        <p:txBody>
          <a:bodyPr wrap="none" lIns="0" tIns="0" rIns="0" bIns="0" rtlCol="0" anchor="t"/>
          <a:lstStyle/>
          <a:p>
            <a:pPr algn="r" indent="0" marL="0">
              <a:lnSpc>
                <a:spcPts val="1181"/>
              </a:lnSpc>
              <a:buNone/>
            </a:pPr>
            <a:r>
              <a:rPr lang="en-US" sz="788" spc="79" kern="0" dirty="0">
                <a:solidFill>
                  <a:srgbClr val="D4A017"/>
                </a:solidFill>
                <a:latin typeface="Liberation Sans Narrow" pitchFamily="34" charset="0"/>
                <a:ea typeface="Liberation Sans Narrow" pitchFamily="34" charset="-122"/>
                <a:cs typeface="Liberation Sans Narrow" pitchFamily="34" charset="-120"/>
              </a:rPr>
              <a:t>04</a:t>
            </a:r>
            <a:endParaRPr lang="en-US" sz="788" dirty="0"/>
          </a:p>
        </p:txBody>
      </p:sp>
      <p:sp>
        <p:nvSpPr>
          <p:cNvPr id="30" name="Text 28"/>
          <p:cNvSpPr/>
          <p:nvPr/>
        </p:nvSpPr>
        <p:spPr>
          <a:xfrm>
            <a:off x="564356" y="3793331"/>
            <a:ext cx="3779044" cy="168240"/>
          </a:xfrm>
          <a:prstGeom prst="rect">
            <a:avLst/>
          </a:prstGeom>
          <a:noFill/>
          <a:ln/>
        </p:spPr>
        <p:txBody>
          <a:bodyPr wrap="none" lIns="0" tIns="0" rIns="0" bIns="0" rtlCol="0" anchor="t">
            <a:normAutofit/>
          </a:bodyPr>
          <a:lstStyle/>
          <a:p>
            <a:pPr algn="r" indent="0" marL="0">
              <a:lnSpc>
                <a:spcPts val="1316"/>
              </a:lnSpc>
              <a:buNone/>
            </a:pPr>
            <a:r>
              <a:rPr lang="en-US" sz="1013" dirty="0">
                <a:solidFill>
                  <a:srgbClr val="0A2540"/>
                </a:solidFill>
                <a:latin typeface="Carlito" pitchFamily="34" charset="0"/>
                <a:ea typeface="Carlito" pitchFamily="34" charset="-122"/>
                <a:cs typeface="Carlito" pitchFamily="34" charset="-120"/>
              </a:rPr>
              <a:t>الريلز والقصير</a:t>
            </a:r>
            <a:endParaRPr lang="en-US" sz="1013" dirty="0"/>
          </a:p>
        </p:txBody>
      </p:sp>
      <p:sp>
        <p:nvSpPr>
          <p:cNvPr id="31" name="Text 29"/>
          <p:cNvSpPr/>
          <p:nvPr/>
        </p:nvSpPr>
        <p:spPr>
          <a:xfrm>
            <a:off x="564356" y="3989003"/>
            <a:ext cx="3779044" cy="164592"/>
          </a:xfrm>
          <a:prstGeom prst="rect">
            <a:avLst/>
          </a:prstGeom>
          <a:noFill/>
          <a:ln/>
        </p:spPr>
        <p:txBody>
          <a:bodyPr wrap="none" lIns="0" tIns="0" rIns="0" bIns="0" rtlCol="0" anchor="t"/>
          <a:lstStyle/>
          <a:p>
            <a:pPr algn="r" indent="0" marL="0">
              <a:lnSpc>
                <a:spcPts val="844"/>
              </a:lnSpc>
              <a:buNone/>
            </a:pPr>
            <a:r>
              <a:rPr lang="en-US" sz="800" spc="90" kern="0" dirty="0">
                <a:solidFill>
                  <a:srgbClr val="5B6675"/>
                </a:solidFill>
                <a:latin typeface="Carlito" pitchFamily="34" charset="0"/>
                <a:ea typeface="Carlito" pitchFamily="34" charset="-122"/>
                <a:cs typeface="Carlito" pitchFamily="34" charset="-120"/>
              </a:rPr>
              <a:t>REELS &amp; SHORTFORM</a:t>
            </a:r>
            <a:endParaRPr lang="en-US" sz="800" dirty="0"/>
          </a:p>
        </p:txBody>
      </p:sp>
      <p:sp>
        <p:nvSpPr>
          <p:cNvPr id="32" name="Text 30"/>
          <p:cNvSpPr/>
          <p:nvPr/>
        </p:nvSpPr>
        <p:spPr>
          <a:xfrm>
            <a:off x="564356" y="4181884"/>
            <a:ext cx="3779044" cy="186485"/>
          </a:xfrm>
          <a:prstGeom prst="rect">
            <a:avLst/>
          </a:prstGeom>
          <a:noFill/>
          <a:ln/>
        </p:spPr>
        <p:txBody>
          <a:bodyPr wrap="square" lIns="0" tIns="0" rIns="0" bIns="0" rtlCol="0" anchor="t"/>
          <a:lstStyle/>
          <a:p>
            <a:pPr algn="r" indent="0" marL="0">
              <a:lnSpc>
                <a:spcPts val="1243"/>
              </a:lnSpc>
              <a:buNone/>
            </a:pPr>
            <a:r>
              <a:rPr lang="en-US" sz="800" dirty="0">
                <a:solidFill>
                  <a:srgbClr val="2A3340"/>
                </a:solidFill>
                <a:latin typeface="Carlito" pitchFamily="34" charset="0"/>
                <a:ea typeface="Carlito" pitchFamily="34" charset="-122"/>
                <a:cs typeface="Carlito" pitchFamily="34" charset="-120"/>
              </a:rPr>
              <a:t>ريلز وفيديوهات قصيرة قابلة للانتشار السريع على تيك توك وإنستغرام.</a:t>
            </a:r>
            <a:endParaRPr lang="en-US" sz="800" dirty="0"/>
          </a:p>
        </p:txBody>
      </p:sp>
      <p:sp>
        <p:nvSpPr>
          <p:cNvPr id="33" name="Text 31"/>
          <p:cNvSpPr/>
          <p:nvPr/>
        </p:nvSpPr>
        <p:spPr>
          <a:xfrm>
            <a:off x="400050" y="4775597"/>
            <a:ext cx="8343900" cy="7144"/>
          </a:xfrm>
          <a:prstGeom prst="rect">
            <a:avLst/>
          </a:prstGeom>
          <a:solidFill>
            <a:srgbClr val="D4A017">
              <a:alpha val="40000"/>
            </a:srgbClr>
          </a:solidFill>
          <a:ln/>
        </p:spPr>
        <p:txBody>
          <a:bodyPr wrap="square" rtlCol="0" anchor="ctr"/>
          <a:lstStyle/>
          <a:p>
            <a:pPr indent="0" marL="0">
              <a:buNone/>
            </a:pPr>
            <a:endParaRPr lang="en-US" dirty="0"/>
          </a:p>
        </p:txBody>
      </p:sp>
      <p:sp>
        <p:nvSpPr>
          <p:cNvPr id="34" name="Text 32"/>
          <p:cNvSpPr/>
          <p:nvPr/>
        </p:nvSpPr>
        <p:spPr>
          <a:xfrm>
            <a:off x="0" y="4854178"/>
            <a:ext cx="8636000" cy="164592"/>
          </a:xfrm>
          <a:prstGeom prst="rect">
            <a:avLst/>
          </a:prstGeom>
          <a:noFill/>
          <a:ln/>
        </p:spPr>
        <p:txBody>
          <a:bodyPr wrap="square" lIns="0" tIns="0" rIns="0" bIns="0" rtlCol="0" anchor="t"/>
          <a:lstStyle/>
          <a:p>
            <a:pPr algn="ctr" indent="0" marL="0">
              <a:lnSpc>
                <a:spcPts val="928"/>
              </a:lnSpc>
              <a:buNone/>
            </a:pPr>
            <a:r>
              <a:rPr lang="en-US" sz="800" spc="124" kern="0" dirty="0">
                <a:solidFill>
                  <a:srgbClr val="5B6675"/>
                </a:solidFill>
                <a:latin typeface="Carlito" pitchFamily="34" charset="0"/>
                <a:ea typeface="Carlito" pitchFamily="34" charset="-122"/>
                <a:cs typeface="Carlito" pitchFamily="34" charset="-120"/>
              </a:rPr>
              <a:t>4 PRODUCTION CAPABILITIES · STORIES THAT SHIP</a:t>
            </a:r>
            <a:endParaRPr lang="en-US" sz="800" dirty="0"/>
          </a:p>
        </p:txBody>
      </p:sp>
      <p:sp>
        <p:nvSpPr>
          <p:cNvPr id="35" name="Text 33"/>
          <p:cNvSpPr/>
          <p:nvPr/>
        </p:nvSpPr>
        <p:spPr>
          <a:xfrm>
            <a:off x="8114206" y="187223"/>
            <a:ext cx="652604" cy="243488"/>
          </a:xfrm>
          <a:prstGeom prst="roundRect">
            <a:avLst>
              <a:gd name="adj" fmla="val 3907985"/>
            </a:avLst>
          </a:prstGeom>
          <a:noFill/>
          <a:ln w="7144">
            <a:solidFill>
              <a:srgbClr val="0A2540"/>
            </a:solidFill>
            <a:prstDash val="solid"/>
          </a:ln>
        </p:spPr>
        <p:txBody>
          <a:bodyPr wrap="square" rtlCol="0" anchor="ctr"/>
          <a:lstStyle/>
          <a:p>
            <a:pPr indent="0" marL="0">
              <a:buNone/>
            </a:pPr>
            <a:endParaRPr lang="en-US" dirty="0"/>
          </a:p>
        </p:txBody>
      </p:sp>
      <p:sp>
        <p:nvSpPr>
          <p:cNvPr id="36" name="Text 34"/>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0A2540"/>
                </a:solidFill>
                <a:latin typeface="Carlito" pitchFamily="34" charset="0"/>
                <a:ea typeface="Carlito" pitchFamily="34" charset="-122"/>
                <a:cs typeface="Carlito" pitchFamily="34" charset="-120"/>
              </a:rPr>
              <a:t>← HOME</a:t>
            </a:r>
            <a:endParaRPr lang="en-US" sz="800" dirty="0"/>
          </a:p>
        </p:txBody>
      </p:sp>
      <p:sp>
        <p:nvSpPr>
          <p:cNvPr id="37" name="Text 35"/>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0A2540">
                    <a:alpha val="65000"/>
                  </a:srgbClr>
                </a:solidFill>
                <a:latin typeface="Liberation Sans Narrow" pitchFamily="34" charset="0"/>
                <a:ea typeface="Liberation Sans Narrow" pitchFamily="34" charset="-122"/>
                <a:cs typeface="Liberation Sans Narrow" pitchFamily="34" charset="-120"/>
              </a:rPr>
              <a:t>15 / 24</a:t>
            </a:r>
            <a:endParaRPr lang="en-US" sz="800" dirty="0"/>
          </a:p>
        </p:txBody>
      </p:sp>
      <p:sp>
        <p:nvSpPr>
          <p:cNvPr id="38" name="Text 36"/>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0A2540"/>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61A2E"/>
        </a:solidFill>
      </p:bgPr>
    </p:bg>
    <p:spTree>
      <p:nvGrpSpPr>
        <p:cNvPr id="1" name=""/>
        <p:cNvGrpSpPr/>
        <p:nvPr/>
      </p:nvGrpSpPr>
      <p:grpSpPr>
        <a:xfrm>
          <a:off x="0" y="0"/>
          <a:ext cx="0" cy="0"/>
          <a:chOff x="0" y="0"/>
          <a:chExt cx="0" cy="0"/>
        </a:xfrm>
      </p:grpSpPr>
      <p:sp>
        <p:nvSpPr>
          <p:cNvPr id="2" name="Text 0"/>
          <p:cNvSpPr/>
          <p:nvPr/>
        </p:nvSpPr>
        <p:spPr>
          <a:xfrm>
            <a:off x="6614674" y="814388"/>
            <a:ext cx="1957826" cy="128016"/>
          </a:xfrm>
          <a:prstGeom prst="rect">
            <a:avLst/>
          </a:prstGeom>
          <a:noFill/>
          <a:ln/>
        </p:spPr>
        <p:txBody>
          <a:bodyPr wrap="square" lIns="0" tIns="0" rIns="0" bIns="0" rtlCol="0" anchor="t"/>
          <a:lstStyle/>
          <a:p>
            <a:pPr algn="r" indent="0" marL="0">
              <a:lnSpc>
                <a:spcPts val="1013"/>
              </a:lnSpc>
              <a:buNone/>
            </a:pPr>
            <a:r>
              <a:rPr lang="en-US" sz="800" spc="189" kern="0" dirty="0">
                <a:solidFill>
                  <a:srgbClr val="E5B929"/>
                </a:solidFill>
                <a:latin typeface="Carlito" pitchFamily="34" charset="0"/>
                <a:ea typeface="Carlito" pitchFamily="34" charset="-122"/>
                <a:cs typeface="Carlito" pitchFamily="34" charset="-120"/>
              </a:rPr>
              <a:t>INTEGRATED · الحلول المتكاملة</a:t>
            </a:r>
            <a:endParaRPr lang="en-US" sz="800" dirty="0"/>
          </a:p>
        </p:txBody>
      </p:sp>
      <p:sp>
        <p:nvSpPr>
          <p:cNvPr id="3" name="Text 1"/>
          <p:cNvSpPr/>
          <p:nvPr/>
        </p:nvSpPr>
        <p:spPr>
          <a:xfrm>
            <a:off x="2600325" y="1042988"/>
            <a:ext cx="5972175" cy="848678"/>
          </a:xfrm>
          <a:prstGeom prst="rect">
            <a:avLst/>
          </a:prstGeom>
          <a:noFill/>
          <a:ln/>
        </p:spPr>
        <p:txBody>
          <a:bodyPr wrap="square" lIns="0" tIns="0" rIns="0" bIns="0" rtlCol="0" anchor="t"/>
          <a:lstStyle/>
          <a:p>
            <a:pPr algn="r" indent="0" marL="0">
              <a:lnSpc>
                <a:spcPts val="3094"/>
              </a:lnSpc>
              <a:buNone/>
            </a:pPr>
            <a:r>
              <a:rPr lang="en-US" sz="2475" b="1" dirty="0">
                <a:solidFill>
                  <a:srgbClr val="F4F1EA"/>
                </a:solidFill>
                <a:latin typeface="Carlito" pitchFamily="34" charset="0"/>
                <a:ea typeface="Carlito" pitchFamily="34" charset="-122"/>
                <a:cs typeface="Carlito" pitchFamily="34" charset="-120"/>
              </a:rPr>
              <a:t>من الفكرة إلى المنتج، ومن الهوية إلى الحضور</a:t>
            </a:r>
            <a:endParaRPr lang="en-US" sz="2475" dirty="0"/>
          </a:p>
        </p:txBody>
      </p:sp>
      <p:sp>
        <p:nvSpPr>
          <p:cNvPr id="4" name="Text 2"/>
          <p:cNvSpPr/>
          <p:nvPr/>
        </p:nvSpPr>
        <p:spPr>
          <a:xfrm>
            <a:off x="4714875" y="1957388"/>
            <a:ext cx="3857625" cy="394924"/>
          </a:xfrm>
          <a:prstGeom prst="rect">
            <a:avLst/>
          </a:prstGeom>
          <a:noFill/>
          <a:ln/>
        </p:spPr>
        <p:txBody>
          <a:bodyPr wrap="square" lIns="0" tIns="0" rIns="0" bIns="0" rtlCol="0" anchor="t"/>
          <a:lstStyle/>
          <a:p>
            <a:pPr algn="r" indent="0" marL="0">
              <a:lnSpc>
                <a:spcPts val="1440"/>
              </a:lnSpc>
              <a:buNone/>
            </a:pPr>
            <a:r>
              <a:rPr lang="en-US" sz="900" i="1" dirty="0">
                <a:solidFill>
                  <a:srgbClr val="F4F1EA">
                    <a:alpha val="70000"/>
                  </a:srgbClr>
                </a:solidFill>
                <a:latin typeface="Carlito" pitchFamily="34" charset="0"/>
                <a:ea typeface="Carlito" pitchFamily="34" charset="-122"/>
                <a:cs typeface="Carlito" pitchFamily="34" charset="-120"/>
              </a:rPr>
              <a:t>From idea to product, from identity to digital presence — eight pillars, one integrated ecosystem.</a:t>
            </a:r>
            <a:endParaRPr lang="en-US" sz="900" dirty="0"/>
          </a:p>
        </p:txBody>
      </p:sp>
      <p:sp>
        <p:nvSpPr>
          <p:cNvPr id="5" name="Text 3"/>
          <p:cNvSpPr/>
          <p:nvPr/>
        </p:nvSpPr>
        <p:spPr>
          <a:xfrm>
            <a:off x="6736556" y="2146697"/>
            <a:ext cx="2003822" cy="750094"/>
          </a:xfrm>
          <a:prstGeom prst="roundRect">
            <a:avLst>
              <a:gd name="adj" fmla="val 15238"/>
            </a:avLst>
          </a:prstGeom>
          <a:solidFill>
            <a:srgbClr val="FFFFFF">
              <a:alpha val="2000"/>
            </a:srgbClr>
          </a:solidFill>
          <a:ln w="7144">
            <a:solidFill>
              <a:srgbClr val="F4F1EA"/>
            </a:solidFill>
            <a:prstDash val="solid"/>
          </a:ln>
        </p:spPr>
        <p:txBody>
          <a:bodyPr wrap="square" rtlCol="0" anchor="ctr"/>
          <a:lstStyle/>
          <a:p>
            <a:pPr indent="0" marL="0">
              <a:buNone/>
            </a:pPr>
            <a:endParaRPr lang="en-US" dirty="0"/>
          </a:p>
        </p:txBody>
      </p:sp>
      <p:sp>
        <p:nvSpPr>
          <p:cNvPr id="6" name="Text 4"/>
          <p:cNvSpPr/>
          <p:nvPr/>
        </p:nvSpPr>
        <p:spPr>
          <a:xfrm>
            <a:off x="8451056" y="2264569"/>
            <a:ext cx="171450" cy="171450"/>
          </a:xfrm>
          <a:prstGeom prst="rect">
            <a:avLst/>
          </a:prstGeom>
          <a:noFill/>
          <a:ln/>
        </p:spPr>
        <p:txBody>
          <a:bodyPr wrap="none" lIns="0" tIns="0" rIns="0" bIns="0" rtlCol="0" anchor="ctr"/>
          <a:lstStyle/>
          <a:p>
            <a:pPr algn="ctr" indent="0" marL="0">
              <a:buNone/>
            </a:pPr>
            <a:r>
              <a:rPr lang="en-US" sz="1688" dirty="0">
                <a:solidFill>
                  <a:srgbClr val="D4A017"/>
                </a:solidFill>
                <a:latin typeface="Segoe UI Symbol" pitchFamily="34" charset="0"/>
                <a:ea typeface="Segoe UI Symbol" pitchFamily="34" charset="-122"/>
                <a:cs typeface="Segoe UI Symbol" pitchFamily="34" charset="-120"/>
              </a:rPr>
              <a:t>✦</a:t>
            </a:r>
            <a:endParaRPr lang="en-US" sz="1688" dirty="0"/>
          </a:p>
        </p:txBody>
      </p:sp>
      <p:sp>
        <p:nvSpPr>
          <p:cNvPr id="7" name="Text 5"/>
          <p:cNvSpPr/>
          <p:nvPr/>
        </p:nvSpPr>
        <p:spPr>
          <a:xfrm>
            <a:off x="6854428" y="2507456"/>
            <a:ext cx="1768078" cy="136874"/>
          </a:xfrm>
          <a:prstGeom prst="rect">
            <a:avLst/>
          </a:prstGeom>
          <a:noFill/>
          <a:ln/>
        </p:spPr>
        <p:txBody>
          <a:bodyPr wrap="none" lIns="0" tIns="0" rIns="0" bIns="0" rtlCol="0" anchor="t">
            <a:normAutofit/>
          </a:bodyPr>
          <a:lstStyle/>
          <a:p>
            <a:pPr algn="r" indent="0" marL="0">
              <a:lnSpc>
                <a:spcPts val="1181"/>
              </a:lnSpc>
              <a:buNone/>
            </a:pPr>
            <a:r>
              <a:rPr lang="en-US" sz="800" dirty="0">
                <a:solidFill>
                  <a:srgbClr val="F4F1EA"/>
                </a:solidFill>
                <a:latin typeface="Carlito" pitchFamily="34" charset="0"/>
                <a:ea typeface="Carlito" pitchFamily="34" charset="-122"/>
                <a:cs typeface="Carlito" pitchFamily="34" charset="-120"/>
              </a:rPr>
              <a:t>التقنية</a:t>
            </a:r>
            <a:endParaRPr lang="en-US" sz="800" dirty="0"/>
          </a:p>
        </p:txBody>
      </p:sp>
      <p:sp>
        <p:nvSpPr>
          <p:cNvPr id="8" name="Text 6"/>
          <p:cNvSpPr/>
          <p:nvPr/>
        </p:nvSpPr>
        <p:spPr>
          <a:xfrm>
            <a:off x="6854428" y="2671763"/>
            <a:ext cx="1768078" cy="107156"/>
          </a:xfrm>
          <a:prstGeom prst="rect">
            <a:avLst/>
          </a:prstGeom>
          <a:noFill/>
          <a:ln/>
        </p:spPr>
        <p:txBody>
          <a:bodyPr wrap="none" lIns="0" tIns="0" rIns="0" bIns="0" rtlCol="0" anchor="t"/>
          <a:lstStyle/>
          <a:p>
            <a:pPr algn="r" indent="0" marL="0">
              <a:lnSpc>
                <a:spcPts val="844"/>
              </a:lnSpc>
              <a:buNone/>
            </a:pPr>
            <a:r>
              <a:rPr lang="en-US" sz="800" spc="79" kern="0" dirty="0">
                <a:solidFill>
                  <a:srgbClr val="F4F1EA">
                    <a:alpha val="55000"/>
                  </a:srgbClr>
                </a:solidFill>
                <a:latin typeface="Carlito" pitchFamily="34" charset="0"/>
                <a:ea typeface="Carlito" pitchFamily="34" charset="-122"/>
                <a:cs typeface="Carlito" pitchFamily="34" charset="-120"/>
              </a:rPr>
              <a:t>TECHNOLOGY</a:t>
            </a:r>
            <a:endParaRPr lang="en-US" sz="800" dirty="0"/>
          </a:p>
        </p:txBody>
      </p:sp>
      <p:sp>
        <p:nvSpPr>
          <p:cNvPr id="9" name="Text 7"/>
          <p:cNvSpPr/>
          <p:nvPr/>
        </p:nvSpPr>
        <p:spPr>
          <a:xfrm>
            <a:off x="4625578" y="2146697"/>
            <a:ext cx="2003822" cy="750094"/>
          </a:xfrm>
          <a:prstGeom prst="roundRect">
            <a:avLst>
              <a:gd name="adj" fmla="val 15238"/>
            </a:avLst>
          </a:prstGeom>
          <a:solidFill>
            <a:srgbClr val="FFFFFF">
              <a:alpha val="2000"/>
            </a:srgbClr>
          </a:solidFill>
          <a:ln w="7144">
            <a:solidFill>
              <a:srgbClr val="F4F1EA"/>
            </a:solidFill>
            <a:prstDash val="solid"/>
          </a:ln>
        </p:spPr>
        <p:txBody>
          <a:bodyPr wrap="square" rtlCol="0" anchor="ctr"/>
          <a:lstStyle/>
          <a:p>
            <a:pPr indent="0" marL="0">
              <a:buNone/>
            </a:pPr>
            <a:endParaRPr lang="en-US" dirty="0"/>
          </a:p>
        </p:txBody>
      </p:sp>
      <p:sp>
        <p:nvSpPr>
          <p:cNvPr id="10" name="Text 8"/>
          <p:cNvSpPr/>
          <p:nvPr/>
        </p:nvSpPr>
        <p:spPr>
          <a:xfrm>
            <a:off x="6340078" y="2264569"/>
            <a:ext cx="171450" cy="171450"/>
          </a:xfrm>
          <a:prstGeom prst="rect">
            <a:avLst/>
          </a:prstGeom>
          <a:noFill/>
          <a:ln/>
        </p:spPr>
        <p:txBody>
          <a:bodyPr wrap="none" lIns="0" tIns="0" rIns="0" bIns="0" rtlCol="0" anchor="ctr"/>
          <a:lstStyle/>
          <a:p>
            <a:pPr algn="ctr" indent="0" marL="0">
              <a:buNone/>
            </a:pPr>
            <a:r>
              <a:rPr lang="en-US" sz="1688" dirty="0">
                <a:solidFill>
                  <a:srgbClr val="D4A017"/>
                </a:solidFill>
                <a:latin typeface="Segoe UI Symbol" pitchFamily="34" charset="0"/>
                <a:ea typeface="Segoe UI Symbol" pitchFamily="34" charset="-122"/>
                <a:cs typeface="Segoe UI Symbol" pitchFamily="34" charset="-120"/>
              </a:rPr>
              <a:t>✦</a:t>
            </a:r>
            <a:endParaRPr lang="en-US" sz="1688" dirty="0"/>
          </a:p>
        </p:txBody>
      </p:sp>
      <p:sp>
        <p:nvSpPr>
          <p:cNvPr id="11" name="Text 9"/>
          <p:cNvSpPr/>
          <p:nvPr/>
        </p:nvSpPr>
        <p:spPr>
          <a:xfrm>
            <a:off x="4743450" y="2507456"/>
            <a:ext cx="1768078" cy="136874"/>
          </a:xfrm>
          <a:prstGeom prst="rect">
            <a:avLst/>
          </a:prstGeom>
          <a:noFill/>
          <a:ln/>
        </p:spPr>
        <p:txBody>
          <a:bodyPr wrap="none" lIns="0" tIns="0" rIns="0" bIns="0" rtlCol="0" anchor="t">
            <a:normAutofit/>
          </a:bodyPr>
          <a:lstStyle/>
          <a:p>
            <a:pPr algn="r" indent="0" marL="0">
              <a:lnSpc>
                <a:spcPts val="1181"/>
              </a:lnSpc>
              <a:buNone/>
            </a:pPr>
            <a:r>
              <a:rPr lang="en-US" sz="800" dirty="0">
                <a:solidFill>
                  <a:srgbClr val="F4F1EA"/>
                </a:solidFill>
                <a:latin typeface="Carlito" pitchFamily="34" charset="0"/>
                <a:ea typeface="Carlito" pitchFamily="34" charset="-122"/>
                <a:cs typeface="Carlito" pitchFamily="34" charset="-120"/>
              </a:rPr>
              <a:t>التصميم</a:t>
            </a:r>
            <a:endParaRPr lang="en-US" sz="800" dirty="0"/>
          </a:p>
        </p:txBody>
      </p:sp>
      <p:sp>
        <p:nvSpPr>
          <p:cNvPr id="12" name="Text 10"/>
          <p:cNvSpPr/>
          <p:nvPr/>
        </p:nvSpPr>
        <p:spPr>
          <a:xfrm>
            <a:off x="4743450" y="2671763"/>
            <a:ext cx="1768078" cy="107156"/>
          </a:xfrm>
          <a:prstGeom prst="rect">
            <a:avLst/>
          </a:prstGeom>
          <a:noFill/>
          <a:ln/>
        </p:spPr>
        <p:txBody>
          <a:bodyPr wrap="none" lIns="0" tIns="0" rIns="0" bIns="0" rtlCol="0" anchor="t"/>
          <a:lstStyle/>
          <a:p>
            <a:pPr algn="r" indent="0" marL="0">
              <a:lnSpc>
                <a:spcPts val="844"/>
              </a:lnSpc>
              <a:buNone/>
            </a:pPr>
            <a:r>
              <a:rPr lang="en-US" sz="800" spc="79" kern="0" dirty="0">
                <a:solidFill>
                  <a:srgbClr val="F4F1EA">
                    <a:alpha val="55000"/>
                  </a:srgbClr>
                </a:solidFill>
                <a:latin typeface="Carlito" pitchFamily="34" charset="0"/>
                <a:ea typeface="Carlito" pitchFamily="34" charset="-122"/>
                <a:cs typeface="Carlito" pitchFamily="34" charset="-120"/>
              </a:rPr>
              <a:t>DESIGN</a:t>
            </a:r>
            <a:endParaRPr lang="en-US" sz="800" dirty="0"/>
          </a:p>
        </p:txBody>
      </p:sp>
      <p:sp>
        <p:nvSpPr>
          <p:cNvPr id="13" name="Text 11"/>
          <p:cNvSpPr/>
          <p:nvPr/>
        </p:nvSpPr>
        <p:spPr>
          <a:xfrm>
            <a:off x="2514600" y="2146697"/>
            <a:ext cx="2003822" cy="750094"/>
          </a:xfrm>
          <a:prstGeom prst="roundRect">
            <a:avLst>
              <a:gd name="adj" fmla="val 15238"/>
            </a:avLst>
          </a:prstGeom>
          <a:solidFill>
            <a:srgbClr val="FFFFFF">
              <a:alpha val="2000"/>
            </a:srgbClr>
          </a:solidFill>
          <a:ln w="7144">
            <a:solidFill>
              <a:srgbClr val="F4F1EA"/>
            </a:solidFill>
            <a:prstDash val="solid"/>
          </a:ln>
        </p:spPr>
        <p:txBody>
          <a:bodyPr wrap="square" rtlCol="0" anchor="ctr"/>
          <a:lstStyle/>
          <a:p>
            <a:pPr indent="0" marL="0">
              <a:buNone/>
            </a:pPr>
            <a:endParaRPr lang="en-US" dirty="0"/>
          </a:p>
        </p:txBody>
      </p:sp>
      <p:sp>
        <p:nvSpPr>
          <p:cNvPr id="14" name="Text 12"/>
          <p:cNvSpPr/>
          <p:nvPr/>
        </p:nvSpPr>
        <p:spPr>
          <a:xfrm>
            <a:off x="4229100" y="2264569"/>
            <a:ext cx="171450" cy="171450"/>
          </a:xfrm>
          <a:prstGeom prst="rect">
            <a:avLst/>
          </a:prstGeom>
          <a:noFill/>
          <a:ln/>
        </p:spPr>
        <p:txBody>
          <a:bodyPr wrap="none" lIns="0" tIns="0" rIns="0" bIns="0" rtlCol="0" anchor="ctr"/>
          <a:lstStyle/>
          <a:p>
            <a:pPr algn="ctr" indent="0" marL="0">
              <a:buNone/>
            </a:pPr>
            <a:r>
              <a:rPr lang="en-US" sz="1688" dirty="0">
                <a:solidFill>
                  <a:srgbClr val="D4A017"/>
                </a:solidFill>
                <a:latin typeface="Segoe UI Symbol" pitchFamily="34" charset="0"/>
                <a:ea typeface="Segoe UI Symbol" pitchFamily="34" charset="-122"/>
                <a:cs typeface="Segoe UI Symbol" pitchFamily="34" charset="-120"/>
              </a:rPr>
              <a:t>◯</a:t>
            </a:r>
            <a:endParaRPr lang="en-US" sz="1688" dirty="0"/>
          </a:p>
        </p:txBody>
      </p:sp>
      <p:sp>
        <p:nvSpPr>
          <p:cNvPr id="15" name="Text 13"/>
          <p:cNvSpPr/>
          <p:nvPr/>
        </p:nvSpPr>
        <p:spPr>
          <a:xfrm>
            <a:off x="2632472" y="2507456"/>
            <a:ext cx="1768078" cy="136874"/>
          </a:xfrm>
          <a:prstGeom prst="rect">
            <a:avLst/>
          </a:prstGeom>
          <a:noFill/>
          <a:ln/>
        </p:spPr>
        <p:txBody>
          <a:bodyPr wrap="none" lIns="0" tIns="0" rIns="0" bIns="0" rtlCol="0" anchor="t">
            <a:normAutofit/>
          </a:bodyPr>
          <a:lstStyle/>
          <a:p>
            <a:pPr algn="r" indent="0" marL="0">
              <a:lnSpc>
                <a:spcPts val="1181"/>
              </a:lnSpc>
              <a:buNone/>
            </a:pPr>
            <a:r>
              <a:rPr lang="en-US" sz="800" dirty="0">
                <a:solidFill>
                  <a:srgbClr val="F4F1EA"/>
                </a:solidFill>
                <a:latin typeface="Carlito" pitchFamily="34" charset="0"/>
                <a:ea typeface="Carlito" pitchFamily="34" charset="-122"/>
                <a:cs typeface="Carlito" pitchFamily="34" charset="-120"/>
              </a:rPr>
              <a:t>الهوية</a:t>
            </a:r>
            <a:endParaRPr lang="en-US" sz="800" dirty="0"/>
          </a:p>
        </p:txBody>
      </p:sp>
      <p:sp>
        <p:nvSpPr>
          <p:cNvPr id="16" name="Text 14"/>
          <p:cNvSpPr/>
          <p:nvPr/>
        </p:nvSpPr>
        <p:spPr>
          <a:xfrm>
            <a:off x="2632472" y="2671763"/>
            <a:ext cx="1768078" cy="107156"/>
          </a:xfrm>
          <a:prstGeom prst="rect">
            <a:avLst/>
          </a:prstGeom>
          <a:noFill/>
          <a:ln/>
        </p:spPr>
        <p:txBody>
          <a:bodyPr wrap="none" lIns="0" tIns="0" rIns="0" bIns="0" rtlCol="0" anchor="t"/>
          <a:lstStyle/>
          <a:p>
            <a:pPr algn="r" indent="0" marL="0">
              <a:lnSpc>
                <a:spcPts val="844"/>
              </a:lnSpc>
              <a:buNone/>
            </a:pPr>
            <a:r>
              <a:rPr lang="en-US" sz="800" spc="79" kern="0" dirty="0">
                <a:solidFill>
                  <a:srgbClr val="F4F1EA">
                    <a:alpha val="55000"/>
                  </a:srgbClr>
                </a:solidFill>
                <a:latin typeface="Carlito" pitchFamily="34" charset="0"/>
                <a:ea typeface="Carlito" pitchFamily="34" charset="-122"/>
                <a:cs typeface="Carlito" pitchFamily="34" charset="-120"/>
              </a:rPr>
              <a:t>BRANDING</a:t>
            </a:r>
            <a:endParaRPr lang="en-US" sz="800" dirty="0"/>
          </a:p>
        </p:txBody>
      </p:sp>
      <p:sp>
        <p:nvSpPr>
          <p:cNvPr id="17" name="Text 15"/>
          <p:cNvSpPr/>
          <p:nvPr/>
        </p:nvSpPr>
        <p:spPr>
          <a:xfrm>
            <a:off x="403622" y="2146697"/>
            <a:ext cx="2003822" cy="750094"/>
          </a:xfrm>
          <a:prstGeom prst="roundRect">
            <a:avLst>
              <a:gd name="adj" fmla="val 15238"/>
            </a:avLst>
          </a:prstGeom>
          <a:solidFill>
            <a:srgbClr val="FFFFFF">
              <a:alpha val="2000"/>
            </a:srgbClr>
          </a:solidFill>
          <a:ln w="7144">
            <a:solidFill>
              <a:srgbClr val="F4F1EA"/>
            </a:solidFill>
            <a:prstDash val="solid"/>
          </a:ln>
        </p:spPr>
        <p:txBody>
          <a:bodyPr wrap="square" rtlCol="0" anchor="ctr"/>
          <a:lstStyle/>
          <a:p>
            <a:pPr indent="0" marL="0">
              <a:buNone/>
            </a:pPr>
            <a:endParaRPr lang="en-US" dirty="0"/>
          </a:p>
        </p:txBody>
      </p:sp>
      <p:sp>
        <p:nvSpPr>
          <p:cNvPr id="18" name="Text 16"/>
          <p:cNvSpPr/>
          <p:nvPr/>
        </p:nvSpPr>
        <p:spPr>
          <a:xfrm>
            <a:off x="2118122" y="2264569"/>
            <a:ext cx="171450" cy="171450"/>
          </a:xfrm>
          <a:prstGeom prst="rect">
            <a:avLst/>
          </a:prstGeom>
          <a:noFill/>
          <a:ln/>
        </p:spPr>
        <p:txBody>
          <a:bodyPr wrap="none" lIns="0" tIns="0" rIns="0" bIns="0" rtlCol="0" anchor="ctr"/>
          <a:lstStyle/>
          <a:p>
            <a:pPr algn="ctr" indent="0" marL="0">
              <a:buNone/>
            </a:pPr>
            <a:r>
              <a:rPr lang="en-US" sz="1688" dirty="0">
                <a:solidFill>
                  <a:srgbClr val="D4A017"/>
                </a:solidFill>
                <a:latin typeface="Segoe UI Symbol" pitchFamily="34" charset="0"/>
                <a:ea typeface="Segoe UI Symbol" pitchFamily="34" charset="-122"/>
                <a:cs typeface="Segoe UI Symbol" pitchFamily="34" charset="-120"/>
              </a:rPr>
              <a:t>◖</a:t>
            </a:r>
            <a:endParaRPr lang="en-US" sz="1688" dirty="0"/>
          </a:p>
        </p:txBody>
      </p:sp>
      <p:sp>
        <p:nvSpPr>
          <p:cNvPr id="19" name="Text 17"/>
          <p:cNvSpPr/>
          <p:nvPr/>
        </p:nvSpPr>
        <p:spPr>
          <a:xfrm>
            <a:off x="521494" y="2507456"/>
            <a:ext cx="1768078" cy="136874"/>
          </a:xfrm>
          <a:prstGeom prst="rect">
            <a:avLst/>
          </a:prstGeom>
          <a:noFill/>
          <a:ln/>
        </p:spPr>
        <p:txBody>
          <a:bodyPr wrap="none" lIns="0" tIns="0" rIns="0" bIns="0" rtlCol="0" anchor="t">
            <a:normAutofit/>
          </a:bodyPr>
          <a:lstStyle/>
          <a:p>
            <a:pPr algn="r" indent="0" marL="0">
              <a:lnSpc>
                <a:spcPts val="1181"/>
              </a:lnSpc>
              <a:buNone/>
            </a:pPr>
            <a:r>
              <a:rPr lang="en-US" sz="800" dirty="0">
                <a:solidFill>
                  <a:srgbClr val="F4F1EA"/>
                </a:solidFill>
                <a:latin typeface="Carlito" pitchFamily="34" charset="0"/>
                <a:ea typeface="Carlito" pitchFamily="34" charset="-122"/>
                <a:cs typeface="Carlito" pitchFamily="34" charset="-120"/>
              </a:rPr>
              <a:t>التسويق</a:t>
            </a:r>
            <a:endParaRPr lang="en-US" sz="800" dirty="0"/>
          </a:p>
        </p:txBody>
      </p:sp>
      <p:sp>
        <p:nvSpPr>
          <p:cNvPr id="20" name="Text 18"/>
          <p:cNvSpPr/>
          <p:nvPr/>
        </p:nvSpPr>
        <p:spPr>
          <a:xfrm>
            <a:off x="521494" y="2671763"/>
            <a:ext cx="1768078" cy="107156"/>
          </a:xfrm>
          <a:prstGeom prst="rect">
            <a:avLst/>
          </a:prstGeom>
          <a:noFill/>
          <a:ln/>
        </p:spPr>
        <p:txBody>
          <a:bodyPr wrap="none" lIns="0" tIns="0" rIns="0" bIns="0" rtlCol="0" anchor="t"/>
          <a:lstStyle/>
          <a:p>
            <a:pPr algn="r" indent="0" marL="0">
              <a:lnSpc>
                <a:spcPts val="844"/>
              </a:lnSpc>
              <a:buNone/>
            </a:pPr>
            <a:r>
              <a:rPr lang="en-US" sz="800" spc="79" kern="0" dirty="0">
                <a:solidFill>
                  <a:srgbClr val="F4F1EA">
                    <a:alpha val="55000"/>
                  </a:srgbClr>
                </a:solidFill>
                <a:latin typeface="Carlito" pitchFamily="34" charset="0"/>
                <a:ea typeface="Carlito" pitchFamily="34" charset="-122"/>
                <a:cs typeface="Carlito" pitchFamily="34" charset="-120"/>
              </a:rPr>
              <a:t>MARKETING</a:t>
            </a:r>
            <a:endParaRPr lang="en-US" sz="800" dirty="0"/>
          </a:p>
        </p:txBody>
      </p:sp>
      <p:sp>
        <p:nvSpPr>
          <p:cNvPr id="21" name="Text 19"/>
          <p:cNvSpPr/>
          <p:nvPr/>
        </p:nvSpPr>
        <p:spPr>
          <a:xfrm>
            <a:off x="6736556" y="3003947"/>
            <a:ext cx="2003822" cy="750094"/>
          </a:xfrm>
          <a:prstGeom prst="roundRect">
            <a:avLst>
              <a:gd name="adj" fmla="val 15238"/>
            </a:avLst>
          </a:prstGeom>
          <a:solidFill>
            <a:srgbClr val="FFFFFF">
              <a:alpha val="2000"/>
            </a:srgbClr>
          </a:solidFill>
          <a:ln w="7144">
            <a:solidFill>
              <a:srgbClr val="F4F1EA"/>
            </a:solidFill>
            <a:prstDash val="solid"/>
          </a:ln>
        </p:spPr>
        <p:txBody>
          <a:bodyPr wrap="square" rtlCol="0" anchor="ctr"/>
          <a:lstStyle/>
          <a:p>
            <a:pPr indent="0" marL="0">
              <a:buNone/>
            </a:pPr>
            <a:endParaRPr lang="en-US" dirty="0"/>
          </a:p>
        </p:txBody>
      </p:sp>
      <p:sp>
        <p:nvSpPr>
          <p:cNvPr id="22" name="Text 20"/>
          <p:cNvSpPr/>
          <p:nvPr/>
        </p:nvSpPr>
        <p:spPr>
          <a:xfrm>
            <a:off x="8451056" y="3121819"/>
            <a:ext cx="171450" cy="171450"/>
          </a:xfrm>
          <a:prstGeom prst="rect">
            <a:avLst/>
          </a:prstGeom>
          <a:noFill/>
          <a:ln/>
        </p:spPr>
        <p:txBody>
          <a:bodyPr wrap="none" lIns="0" tIns="0" rIns="0" bIns="0" rtlCol="0" anchor="ctr"/>
          <a:lstStyle/>
          <a:p>
            <a:pPr algn="ctr" indent="0" marL="0">
              <a:buNone/>
            </a:pPr>
            <a:r>
              <a:rPr lang="en-US" sz="1688" dirty="0">
                <a:solidFill>
                  <a:srgbClr val="D4A017"/>
                </a:solidFill>
                <a:latin typeface="Segoe UI Symbol" pitchFamily="34" charset="0"/>
                <a:ea typeface="Segoe UI Symbol" pitchFamily="34" charset="-122"/>
                <a:cs typeface="Segoe UI Symbol" pitchFamily="34" charset="-120"/>
              </a:rPr>
              <a:t>▤</a:t>
            </a:r>
            <a:endParaRPr lang="en-US" sz="1688" dirty="0"/>
          </a:p>
        </p:txBody>
      </p:sp>
      <p:sp>
        <p:nvSpPr>
          <p:cNvPr id="23" name="Text 21"/>
          <p:cNvSpPr/>
          <p:nvPr/>
        </p:nvSpPr>
        <p:spPr>
          <a:xfrm>
            <a:off x="6854428" y="3364706"/>
            <a:ext cx="1768078" cy="136874"/>
          </a:xfrm>
          <a:prstGeom prst="rect">
            <a:avLst/>
          </a:prstGeom>
          <a:noFill/>
          <a:ln/>
        </p:spPr>
        <p:txBody>
          <a:bodyPr wrap="none" lIns="0" tIns="0" rIns="0" bIns="0" rtlCol="0" anchor="t">
            <a:normAutofit/>
          </a:bodyPr>
          <a:lstStyle/>
          <a:p>
            <a:pPr algn="r" indent="0" marL="0">
              <a:lnSpc>
                <a:spcPts val="1181"/>
              </a:lnSpc>
              <a:buNone/>
            </a:pPr>
            <a:r>
              <a:rPr lang="en-US" sz="800" dirty="0">
                <a:solidFill>
                  <a:srgbClr val="F4F1EA"/>
                </a:solidFill>
                <a:latin typeface="Carlito" pitchFamily="34" charset="0"/>
                <a:ea typeface="Carlito" pitchFamily="34" charset="-122"/>
                <a:cs typeface="Carlito" pitchFamily="34" charset="-120"/>
              </a:rPr>
              <a:t>المحتوى</a:t>
            </a:r>
            <a:endParaRPr lang="en-US" sz="800" dirty="0"/>
          </a:p>
        </p:txBody>
      </p:sp>
      <p:sp>
        <p:nvSpPr>
          <p:cNvPr id="24" name="Text 22"/>
          <p:cNvSpPr/>
          <p:nvPr/>
        </p:nvSpPr>
        <p:spPr>
          <a:xfrm>
            <a:off x="6854428" y="3529013"/>
            <a:ext cx="1768078" cy="107156"/>
          </a:xfrm>
          <a:prstGeom prst="rect">
            <a:avLst/>
          </a:prstGeom>
          <a:noFill/>
          <a:ln/>
        </p:spPr>
        <p:txBody>
          <a:bodyPr wrap="none" lIns="0" tIns="0" rIns="0" bIns="0" rtlCol="0" anchor="t"/>
          <a:lstStyle/>
          <a:p>
            <a:pPr algn="r" indent="0" marL="0">
              <a:lnSpc>
                <a:spcPts val="844"/>
              </a:lnSpc>
              <a:buNone/>
            </a:pPr>
            <a:r>
              <a:rPr lang="en-US" sz="800" spc="79" kern="0" dirty="0">
                <a:solidFill>
                  <a:srgbClr val="F4F1EA">
                    <a:alpha val="55000"/>
                  </a:srgbClr>
                </a:solidFill>
                <a:latin typeface="Carlito" pitchFamily="34" charset="0"/>
                <a:ea typeface="Carlito" pitchFamily="34" charset="-122"/>
                <a:cs typeface="Carlito" pitchFamily="34" charset="-120"/>
              </a:rPr>
              <a:t>CONTENT</a:t>
            </a:r>
            <a:endParaRPr lang="en-US" sz="800" dirty="0"/>
          </a:p>
        </p:txBody>
      </p:sp>
      <p:sp>
        <p:nvSpPr>
          <p:cNvPr id="25" name="Text 23"/>
          <p:cNvSpPr/>
          <p:nvPr/>
        </p:nvSpPr>
        <p:spPr>
          <a:xfrm>
            <a:off x="4625578" y="3003947"/>
            <a:ext cx="2003822" cy="750094"/>
          </a:xfrm>
          <a:prstGeom prst="roundRect">
            <a:avLst>
              <a:gd name="adj" fmla="val 15238"/>
            </a:avLst>
          </a:prstGeom>
          <a:solidFill>
            <a:srgbClr val="FFFFFF">
              <a:alpha val="2000"/>
            </a:srgbClr>
          </a:solidFill>
          <a:ln w="7144">
            <a:solidFill>
              <a:srgbClr val="F4F1EA"/>
            </a:solidFill>
            <a:prstDash val="solid"/>
          </a:ln>
        </p:spPr>
        <p:txBody>
          <a:bodyPr wrap="square" rtlCol="0" anchor="ctr"/>
          <a:lstStyle/>
          <a:p>
            <a:pPr indent="0" marL="0">
              <a:buNone/>
            </a:pPr>
            <a:endParaRPr lang="en-US" dirty="0"/>
          </a:p>
        </p:txBody>
      </p:sp>
      <p:sp>
        <p:nvSpPr>
          <p:cNvPr id="26" name="Text 24"/>
          <p:cNvSpPr/>
          <p:nvPr/>
        </p:nvSpPr>
        <p:spPr>
          <a:xfrm>
            <a:off x="6340078" y="3121819"/>
            <a:ext cx="171450" cy="171450"/>
          </a:xfrm>
          <a:prstGeom prst="rect">
            <a:avLst/>
          </a:prstGeom>
          <a:noFill/>
          <a:ln/>
        </p:spPr>
        <p:txBody>
          <a:bodyPr wrap="none" lIns="0" tIns="0" rIns="0" bIns="0" rtlCol="0" anchor="ctr"/>
          <a:lstStyle/>
          <a:p>
            <a:pPr algn="ctr" indent="0" marL="0">
              <a:buNone/>
            </a:pPr>
            <a:r>
              <a:rPr lang="en-US" sz="1688" dirty="0">
                <a:solidFill>
                  <a:srgbClr val="D4A017"/>
                </a:solidFill>
                <a:latin typeface="Segoe UI Symbol" pitchFamily="34" charset="0"/>
                <a:ea typeface="Segoe UI Symbol" pitchFamily="34" charset="-122"/>
                <a:cs typeface="Segoe UI Symbol" pitchFamily="34" charset="-120"/>
              </a:rPr>
              <a:t>✦</a:t>
            </a:r>
            <a:endParaRPr lang="en-US" sz="1688" dirty="0"/>
          </a:p>
        </p:txBody>
      </p:sp>
      <p:sp>
        <p:nvSpPr>
          <p:cNvPr id="27" name="Text 25"/>
          <p:cNvSpPr/>
          <p:nvPr/>
        </p:nvSpPr>
        <p:spPr>
          <a:xfrm>
            <a:off x="4743450" y="3364706"/>
            <a:ext cx="1768078" cy="136874"/>
          </a:xfrm>
          <a:prstGeom prst="rect">
            <a:avLst/>
          </a:prstGeom>
          <a:noFill/>
          <a:ln/>
        </p:spPr>
        <p:txBody>
          <a:bodyPr wrap="none" lIns="0" tIns="0" rIns="0" bIns="0" rtlCol="0" anchor="t">
            <a:normAutofit/>
          </a:bodyPr>
          <a:lstStyle/>
          <a:p>
            <a:pPr algn="r" indent="0" marL="0">
              <a:lnSpc>
                <a:spcPts val="1181"/>
              </a:lnSpc>
              <a:buNone/>
            </a:pPr>
            <a:r>
              <a:rPr lang="en-US" sz="800" dirty="0">
                <a:solidFill>
                  <a:srgbClr val="F4F1EA"/>
                </a:solidFill>
                <a:latin typeface="Carlito" pitchFamily="34" charset="0"/>
                <a:ea typeface="Carlito" pitchFamily="34" charset="-122"/>
                <a:cs typeface="Carlito" pitchFamily="34" charset="-120"/>
              </a:rPr>
              <a:t>الموشن</a:t>
            </a:r>
            <a:endParaRPr lang="en-US" sz="800" dirty="0"/>
          </a:p>
        </p:txBody>
      </p:sp>
      <p:sp>
        <p:nvSpPr>
          <p:cNvPr id="28" name="Text 26"/>
          <p:cNvSpPr/>
          <p:nvPr/>
        </p:nvSpPr>
        <p:spPr>
          <a:xfrm>
            <a:off x="4743450" y="3529013"/>
            <a:ext cx="1768078" cy="107156"/>
          </a:xfrm>
          <a:prstGeom prst="rect">
            <a:avLst/>
          </a:prstGeom>
          <a:noFill/>
          <a:ln/>
        </p:spPr>
        <p:txBody>
          <a:bodyPr wrap="none" lIns="0" tIns="0" rIns="0" bIns="0" rtlCol="0" anchor="t"/>
          <a:lstStyle/>
          <a:p>
            <a:pPr algn="r" indent="0" marL="0">
              <a:lnSpc>
                <a:spcPts val="844"/>
              </a:lnSpc>
              <a:buNone/>
            </a:pPr>
            <a:r>
              <a:rPr lang="en-US" sz="800" spc="79" kern="0" dirty="0">
                <a:solidFill>
                  <a:srgbClr val="F4F1EA">
                    <a:alpha val="55000"/>
                  </a:srgbClr>
                </a:solidFill>
                <a:latin typeface="Carlito" pitchFamily="34" charset="0"/>
                <a:ea typeface="Carlito" pitchFamily="34" charset="-122"/>
                <a:cs typeface="Carlito" pitchFamily="34" charset="-120"/>
              </a:rPr>
              <a:t>MOTION</a:t>
            </a:r>
            <a:endParaRPr lang="en-US" sz="800" dirty="0"/>
          </a:p>
        </p:txBody>
      </p:sp>
      <p:sp>
        <p:nvSpPr>
          <p:cNvPr id="29" name="Text 27"/>
          <p:cNvSpPr/>
          <p:nvPr/>
        </p:nvSpPr>
        <p:spPr>
          <a:xfrm>
            <a:off x="2514600" y="3003947"/>
            <a:ext cx="2003822" cy="750094"/>
          </a:xfrm>
          <a:prstGeom prst="roundRect">
            <a:avLst>
              <a:gd name="adj" fmla="val 15238"/>
            </a:avLst>
          </a:prstGeom>
          <a:solidFill>
            <a:srgbClr val="FFFFFF">
              <a:alpha val="2000"/>
            </a:srgbClr>
          </a:solidFill>
          <a:ln w="7144">
            <a:solidFill>
              <a:srgbClr val="F4F1EA"/>
            </a:solidFill>
            <a:prstDash val="solid"/>
          </a:ln>
        </p:spPr>
        <p:txBody>
          <a:bodyPr wrap="square" rtlCol="0" anchor="ctr"/>
          <a:lstStyle/>
          <a:p>
            <a:pPr indent="0" marL="0">
              <a:buNone/>
            </a:pPr>
            <a:endParaRPr lang="en-US" dirty="0"/>
          </a:p>
        </p:txBody>
      </p:sp>
      <p:sp>
        <p:nvSpPr>
          <p:cNvPr id="30" name="Text 28"/>
          <p:cNvSpPr/>
          <p:nvPr/>
        </p:nvSpPr>
        <p:spPr>
          <a:xfrm>
            <a:off x="4229100" y="3121819"/>
            <a:ext cx="171450" cy="171450"/>
          </a:xfrm>
          <a:prstGeom prst="rect">
            <a:avLst/>
          </a:prstGeom>
          <a:noFill/>
          <a:ln/>
        </p:spPr>
        <p:txBody>
          <a:bodyPr wrap="none" lIns="0" tIns="0" rIns="0" bIns="0" rtlCol="0" anchor="ctr"/>
          <a:lstStyle/>
          <a:p>
            <a:pPr algn="ctr" indent="0" marL="0">
              <a:buNone/>
            </a:pPr>
            <a:r>
              <a:rPr lang="en-US" sz="1688" dirty="0">
                <a:solidFill>
                  <a:srgbClr val="D4A017"/>
                </a:solidFill>
                <a:latin typeface="Segoe UI Symbol" pitchFamily="34" charset="0"/>
                <a:ea typeface="Segoe UI Symbol" pitchFamily="34" charset="-122"/>
                <a:cs typeface="Segoe UI Symbol" pitchFamily="34" charset="-120"/>
              </a:rPr>
              <a:t>▶</a:t>
            </a:r>
            <a:endParaRPr lang="en-US" sz="1688" dirty="0"/>
          </a:p>
        </p:txBody>
      </p:sp>
      <p:sp>
        <p:nvSpPr>
          <p:cNvPr id="31" name="Text 29"/>
          <p:cNvSpPr/>
          <p:nvPr/>
        </p:nvSpPr>
        <p:spPr>
          <a:xfrm>
            <a:off x="2632472" y="3364706"/>
            <a:ext cx="1768078" cy="136874"/>
          </a:xfrm>
          <a:prstGeom prst="rect">
            <a:avLst/>
          </a:prstGeom>
          <a:noFill/>
          <a:ln/>
        </p:spPr>
        <p:txBody>
          <a:bodyPr wrap="none" lIns="0" tIns="0" rIns="0" bIns="0" rtlCol="0" anchor="t">
            <a:normAutofit/>
          </a:bodyPr>
          <a:lstStyle/>
          <a:p>
            <a:pPr algn="r" indent="0" marL="0">
              <a:lnSpc>
                <a:spcPts val="1181"/>
              </a:lnSpc>
              <a:buNone/>
            </a:pPr>
            <a:r>
              <a:rPr lang="en-US" sz="800" dirty="0">
                <a:solidFill>
                  <a:srgbClr val="F4F1EA"/>
                </a:solidFill>
                <a:latin typeface="Carlito" pitchFamily="34" charset="0"/>
                <a:ea typeface="Carlito" pitchFamily="34" charset="-122"/>
                <a:cs typeface="Carlito" pitchFamily="34" charset="-120"/>
              </a:rPr>
              <a:t>الفيديو</a:t>
            </a:r>
            <a:endParaRPr lang="en-US" sz="800" dirty="0"/>
          </a:p>
        </p:txBody>
      </p:sp>
      <p:sp>
        <p:nvSpPr>
          <p:cNvPr id="32" name="Text 30"/>
          <p:cNvSpPr/>
          <p:nvPr/>
        </p:nvSpPr>
        <p:spPr>
          <a:xfrm>
            <a:off x="2632472" y="3529013"/>
            <a:ext cx="1768078" cy="107156"/>
          </a:xfrm>
          <a:prstGeom prst="rect">
            <a:avLst/>
          </a:prstGeom>
          <a:noFill/>
          <a:ln/>
        </p:spPr>
        <p:txBody>
          <a:bodyPr wrap="none" lIns="0" tIns="0" rIns="0" bIns="0" rtlCol="0" anchor="t"/>
          <a:lstStyle/>
          <a:p>
            <a:pPr algn="r" indent="0" marL="0">
              <a:lnSpc>
                <a:spcPts val="844"/>
              </a:lnSpc>
              <a:buNone/>
            </a:pPr>
            <a:r>
              <a:rPr lang="en-US" sz="800" spc="79" kern="0" dirty="0">
                <a:solidFill>
                  <a:srgbClr val="F4F1EA">
                    <a:alpha val="55000"/>
                  </a:srgbClr>
                </a:solidFill>
                <a:latin typeface="Carlito" pitchFamily="34" charset="0"/>
                <a:ea typeface="Carlito" pitchFamily="34" charset="-122"/>
                <a:cs typeface="Carlito" pitchFamily="34" charset="-120"/>
              </a:rPr>
              <a:t>VIDEO</a:t>
            </a:r>
            <a:endParaRPr lang="en-US" sz="800" dirty="0"/>
          </a:p>
        </p:txBody>
      </p:sp>
      <p:sp>
        <p:nvSpPr>
          <p:cNvPr id="33" name="Text 31"/>
          <p:cNvSpPr/>
          <p:nvPr/>
        </p:nvSpPr>
        <p:spPr>
          <a:xfrm>
            <a:off x="403622" y="3003947"/>
            <a:ext cx="2003822" cy="750094"/>
          </a:xfrm>
          <a:prstGeom prst="roundRect">
            <a:avLst>
              <a:gd name="adj" fmla="val 15238"/>
            </a:avLst>
          </a:prstGeom>
          <a:solidFill>
            <a:srgbClr val="FFFFFF">
              <a:alpha val="2000"/>
            </a:srgbClr>
          </a:solidFill>
          <a:ln w="7144">
            <a:solidFill>
              <a:srgbClr val="F4F1EA"/>
            </a:solidFill>
            <a:prstDash val="solid"/>
          </a:ln>
        </p:spPr>
        <p:txBody>
          <a:bodyPr wrap="square" rtlCol="0" anchor="ctr"/>
          <a:lstStyle/>
          <a:p>
            <a:pPr indent="0" marL="0">
              <a:buNone/>
            </a:pPr>
            <a:endParaRPr lang="en-US" dirty="0"/>
          </a:p>
        </p:txBody>
      </p:sp>
      <p:sp>
        <p:nvSpPr>
          <p:cNvPr id="34" name="Text 32"/>
          <p:cNvSpPr/>
          <p:nvPr/>
        </p:nvSpPr>
        <p:spPr>
          <a:xfrm>
            <a:off x="2118122" y="3121819"/>
            <a:ext cx="171450" cy="171450"/>
          </a:xfrm>
          <a:prstGeom prst="rect">
            <a:avLst/>
          </a:prstGeom>
          <a:noFill/>
          <a:ln/>
        </p:spPr>
        <p:txBody>
          <a:bodyPr wrap="none" lIns="0" tIns="0" rIns="0" bIns="0" rtlCol="0" anchor="ctr"/>
          <a:lstStyle/>
          <a:p>
            <a:pPr algn="ctr" indent="0" marL="0">
              <a:buNone/>
            </a:pPr>
            <a:r>
              <a:rPr lang="en-US" sz="1688" dirty="0">
                <a:solidFill>
                  <a:srgbClr val="D4A017"/>
                </a:solidFill>
                <a:latin typeface="Segoe UI Symbol" pitchFamily="34" charset="0"/>
                <a:ea typeface="Segoe UI Symbol" pitchFamily="34" charset="-122"/>
                <a:cs typeface="Segoe UI Symbol" pitchFamily="34" charset="-120"/>
              </a:rPr>
              <a:t>☻</a:t>
            </a:r>
            <a:endParaRPr lang="en-US" sz="1688" dirty="0"/>
          </a:p>
        </p:txBody>
      </p:sp>
      <p:sp>
        <p:nvSpPr>
          <p:cNvPr id="35" name="Text 33"/>
          <p:cNvSpPr/>
          <p:nvPr/>
        </p:nvSpPr>
        <p:spPr>
          <a:xfrm>
            <a:off x="521494" y="3364706"/>
            <a:ext cx="1768078" cy="136874"/>
          </a:xfrm>
          <a:prstGeom prst="rect">
            <a:avLst/>
          </a:prstGeom>
          <a:noFill/>
          <a:ln/>
        </p:spPr>
        <p:txBody>
          <a:bodyPr wrap="none" lIns="0" tIns="0" rIns="0" bIns="0" rtlCol="0" anchor="t">
            <a:normAutofit/>
          </a:bodyPr>
          <a:lstStyle/>
          <a:p>
            <a:pPr algn="r" indent="0" marL="0">
              <a:lnSpc>
                <a:spcPts val="1181"/>
              </a:lnSpc>
              <a:buNone/>
            </a:pPr>
            <a:r>
              <a:rPr lang="en-US" sz="800" dirty="0">
                <a:solidFill>
                  <a:srgbClr val="F4F1EA"/>
                </a:solidFill>
                <a:latin typeface="Carlito" pitchFamily="34" charset="0"/>
                <a:ea typeface="Carlito" pitchFamily="34" charset="-122"/>
                <a:cs typeface="Carlito" pitchFamily="34" charset="-120"/>
              </a:rPr>
              <a:t>السوشيال</a:t>
            </a:r>
            <a:endParaRPr lang="en-US" sz="800" dirty="0"/>
          </a:p>
        </p:txBody>
      </p:sp>
      <p:sp>
        <p:nvSpPr>
          <p:cNvPr id="36" name="Text 34"/>
          <p:cNvSpPr/>
          <p:nvPr/>
        </p:nvSpPr>
        <p:spPr>
          <a:xfrm>
            <a:off x="521494" y="3529013"/>
            <a:ext cx="1768078" cy="107156"/>
          </a:xfrm>
          <a:prstGeom prst="rect">
            <a:avLst/>
          </a:prstGeom>
          <a:noFill/>
          <a:ln/>
        </p:spPr>
        <p:txBody>
          <a:bodyPr wrap="none" lIns="0" tIns="0" rIns="0" bIns="0" rtlCol="0" anchor="t"/>
          <a:lstStyle/>
          <a:p>
            <a:pPr algn="r" indent="0" marL="0">
              <a:lnSpc>
                <a:spcPts val="844"/>
              </a:lnSpc>
              <a:buNone/>
            </a:pPr>
            <a:r>
              <a:rPr lang="en-US" sz="800" spc="79" kern="0" dirty="0">
                <a:solidFill>
                  <a:srgbClr val="F4F1EA">
                    <a:alpha val="55000"/>
                  </a:srgbClr>
                </a:solidFill>
                <a:latin typeface="Carlito" pitchFamily="34" charset="0"/>
                <a:ea typeface="Carlito" pitchFamily="34" charset="-122"/>
                <a:cs typeface="Carlito" pitchFamily="34" charset="-120"/>
              </a:rPr>
              <a:t>SOCIAL</a:t>
            </a:r>
            <a:endParaRPr lang="en-US" sz="800" dirty="0"/>
          </a:p>
        </p:txBody>
      </p:sp>
      <p:sp>
        <p:nvSpPr>
          <p:cNvPr id="37" name="Text 35"/>
          <p:cNvSpPr/>
          <p:nvPr/>
        </p:nvSpPr>
        <p:spPr>
          <a:xfrm>
            <a:off x="5759090" y="4793456"/>
            <a:ext cx="42863" cy="42863"/>
          </a:xfrm>
          <a:prstGeom prst="roundRect">
            <a:avLst>
              <a:gd name="adj" fmla="val 22199741"/>
            </a:avLst>
          </a:prstGeom>
          <a:solidFill>
            <a:srgbClr val="D4A017"/>
          </a:solidFill>
          <a:ln/>
        </p:spPr>
        <p:txBody>
          <a:bodyPr wrap="square" rtlCol="0" anchor="ctr"/>
          <a:lstStyle/>
          <a:p>
            <a:pPr indent="0" marL="0">
              <a:buNone/>
            </a:pPr>
            <a:endParaRPr lang="en-US" dirty="0"/>
          </a:p>
        </p:txBody>
      </p:sp>
      <p:sp>
        <p:nvSpPr>
          <p:cNvPr id="38" name="Text 36"/>
          <p:cNvSpPr/>
          <p:nvPr/>
        </p:nvSpPr>
        <p:spPr>
          <a:xfrm>
            <a:off x="3059514" y="4755952"/>
            <a:ext cx="3024973" cy="164592"/>
          </a:xfrm>
          <a:prstGeom prst="rect">
            <a:avLst/>
          </a:prstGeom>
          <a:noFill/>
          <a:ln/>
        </p:spPr>
        <p:txBody>
          <a:bodyPr wrap="square" lIns="0" tIns="0" rIns="0" bIns="0" rtlCol="0" anchor="t"/>
          <a:lstStyle/>
          <a:p>
            <a:pPr algn="ctr" indent="0" marL="0">
              <a:lnSpc>
                <a:spcPts val="928"/>
              </a:lnSpc>
              <a:buNone/>
            </a:pPr>
            <a:r>
              <a:rPr lang="en-US" sz="800" spc="149" kern="0" dirty="0">
                <a:solidFill>
                  <a:srgbClr val="F4F1EA">
                    <a:alpha val="50000"/>
                  </a:srgbClr>
                </a:solidFill>
                <a:latin typeface="Liberation Sans Narrow" pitchFamily="34" charset="0"/>
                <a:ea typeface="Liberation Sans Narrow" pitchFamily="34" charset="-122"/>
                <a:cs typeface="Liberation Sans Narrow" pitchFamily="34" charset="-120"/>
              </a:rPr>
              <a:t> 8 PILLARS · ONE INTEGRATED ECOSYSTEM</a:t>
            </a:r>
            <a:endParaRPr lang="en-US" sz="800" dirty="0"/>
          </a:p>
        </p:txBody>
      </p:sp>
      <p:sp>
        <p:nvSpPr>
          <p:cNvPr id="39" name="Text 37"/>
          <p:cNvSpPr/>
          <p:nvPr/>
        </p:nvSpPr>
        <p:spPr>
          <a:xfrm>
            <a:off x="8114206" y="187223"/>
            <a:ext cx="652604" cy="243488"/>
          </a:xfrm>
          <a:prstGeom prst="roundRect">
            <a:avLst>
              <a:gd name="adj" fmla="val 3907985"/>
            </a:avLst>
          </a:prstGeom>
          <a:noFill/>
          <a:ln w="7144">
            <a:solidFill>
              <a:srgbClr val="E5B929"/>
            </a:solidFill>
            <a:prstDash val="solid"/>
          </a:ln>
        </p:spPr>
        <p:txBody>
          <a:bodyPr wrap="square" rtlCol="0" anchor="ctr"/>
          <a:lstStyle/>
          <a:p>
            <a:pPr indent="0" marL="0">
              <a:buNone/>
            </a:pPr>
            <a:endParaRPr lang="en-US" dirty="0"/>
          </a:p>
        </p:txBody>
      </p:sp>
      <p:sp>
        <p:nvSpPr>
          <p:cNvPr id="40" name="Text 38"/>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F4F1EA"/>
                </a:solidFill>
                <a:latin typeface="Carlito" pitchFamily="34" charset="0"/>
                <a:ea typeface="Carlito" pitchFamily="34" charset="-122"/>
                <a:cs typeface="Carlito" pitchFamily="34" charset="-120"/>
              </a:rPr>
              <a:t>← HOME</a:t>
            </a:r>
            <a:endParaRPr lang="en-US" sz="800" dirty="0"/>
          </a:p>
        </p:txBody>
      </p:sp>
      <p:sp>
        <p:nvSpPr>
          <p:cNvPr id="41" name="Text 39"/>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E5B929"/>
                </a:solidFill>
                <a:latin typeface="Liberation Sans Narrow" pitchFamily="34" charset="0"/>
                <a:ea typeface="Liberation Sans Narrow" pitchFamily="34" charset="-122"/>
                <a:cs typeface="Liberation Sans Narrow" pitchFamily="34" charset="-120"/>
              </a:rPr>
              <a:t>16 / 24</a:t>
            </a:r>
            <a:endParaRPr lang="en-US" sz="800" dirty="0"/>
          </a:p>
        </p:txBody>
      </p:sp>
      <p:sp>
        <p:nvSpPr>
          <p:cNvPr id="42" name="Text 40"/>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E5B929"/>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6768887" y="728663"/>
            <a:ext cx="1975063" cy="128016"/>
          </a:xfrm>
          <a:prstGeom prst="rect">
            <a:avLst/>
          </a:prstGeom>
          <a:noFill/>
          <a:ln/>
        </p:spPr>
        <p:txBody>
          <a:bodyPr wrap="square" lIns="0" tIns="0" rIns="0" bIns="0" rtlCol="0" anchor="t"/>
          <a:lstStyle/>
          <a:p>
            <a:pPr algn="r" indent="0" marL="0">
              <a:lnSpc>
                <a:spcPts val="1013"/>
              </a:lnSpc>
              <a:buNone/>
            </a:pPr>
            <a:r>
              <a:rPr lang="en-US" sz="800" spc="162" kern="0" dirty="0">
                <a:solidFill>
                  <a:srgbClr val="D4A017"/>
                </a:solidFill>
                <a:latin typeface="Carlito" pitchFamily="34" charset="0"/>
                <a:ea typeface="Carlito" pitchFamily="34" charset="-122"/>
                <a:cs typeface="Carlito" pitchFamily="34" charset="-120"/>
              </a:rPr>
              <a:t>TECHNOLOGY · التقنيات والخبرات</a:t>
            </a:r>
            <a:endParaRPr lang="en-US" sz="800" dirty="0"/>
          </a:p>
        </p:txBody>
      </p:sp>
      <p:sp>
        <p:nvSpPr>
          <p:cNvPr id="3" name="Text 1"/>
          <p:cNvSpPr/>
          <p:nvPr/>
        </p:nvSpPr>
        <p:spPr>
          <a:xfrm>
            <a:off x="6341072" y="942975"/>
            <a:ext cx="2402878" cy="379762"/>
          </a:xfrm>
          <a:prstGeom prst="rect">
            <a:avLst/>
          </a:prstGeom>
          <a:noFill/>
          <a:ln/>
        </p:spPr>
        <p:txBody>
          <a:bodyPr wrap="none" lIns="0" tIns="0" rIns="0" bIns="0" rtlCol="0" anchor="t">
            <a:normAutofit/>
          </a:bodyPr>
          <a:lstStyle/>
          <a:p>
            <a:pPr algn="r" indent="0" marL="0">
              <a:lnSpc>
                <a:spcPts val="2869"/>
              </a:lnSpc>
              <a:buNone/>
            </a:pPr>
            <a:r>
              <a:rPr lang="en-US" sz="1913" b="1" dirty="0">
                <a:solidFill>
                  <a:srgbClr val="0A2540"/>
                </a:solidFill>
                <a:latin typeface="Carlito" pitchFamily="34" charset="0"/>
                <a:ea typeface="Carlito" pitchFamily="34" charset="-122"/>
                <a:cs typeface="Carlito" pitchFamily="34" charset="-120"/>
              </a:rPr>
              <a:t>التقنيات والخبرات</a:t>
            </a:r>
            <a:endParaRPr lang="en-US" sz="1913" dirty="0"/>
          </a:p>
        </p:txBody>
      </p:sp>
      <p:sp>
        <p:nvSpPr>
          <p:cNvPr id="4" name="Text 2"/>
          <p:cNvSpPr/>
          <p:nvPr/>
        </p:nvSpPr>
        <p:spPr>
          <a:xfrm>
            <a:off x="6455494" y="1350169"/>
            <a:ext cx="2288456" cy="164592"/>
          </a:xfrm>
          <a:prstGeom prst="rect">
            <a:avLst/>
          </a:prstGeom>
          <a:noFill/>
          <a:ln/>
        </p:spPr>
        <p:txBody>
          <a:bodyPr wrap="square" lIns="0" tIns="0" rIns="0" bIns="0" rtlCol="0" anchor="t"/>
          <a:lstStyle/>
          <a:p>
            <a:pPr algn="r" indent="0" marL="0">
              <a:lnSpc>
                <a:spcPts val="1181"/>
              </a:lnSpc>
              <a:buNone/>
            </a:pPr>
            <a:r>
              <a:rPr lang="en-US" sz="788" dirty="0">
                <a:solidFill>
                  <a:srgbClr val="5B6675"/>
                </a:solidFill>
                <a:latin typeface="Carlito" pitchFamily="34" charset="0"/>
                <a:ea typeface="Carlito" pitchFamily="34" charset="-122"/>
                <a:cs typeface="Carlito" pitchFamily="34" charset="-120"/>
              </a:rPr>
              <a:t>A pragmatic stack — chosen for reliability, not hype.</a:t>
            </a:r>
            <a:endParaRPr lang="en-US" sz="788" dirty="0"/>
          </a:p>
        </p:txBody>
      </p:sp>
      <p:sp>
        <p:nvSpPr>
          <p:cNvPr id="5" name="Text 3"/>
          <p:cNvSpPr/>
          <p:nvPr/>
        </p:nvSpPr>
        <p:spPr>
          <a:xfrm>
            <a:off x="6736556" y="1575197"/>
            <a:ext cx="2003822" cy="2421731"/>
          </a:xfrm>
          <a:prstGeom prst="roundRect">
            <a:avLst>
              <a:gd name="adj" fmla="val 6655"/>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6" name="Text 4"/>
          <p:cNvSpPr/>
          <p:nvPr/>
        </p:nvSpPr>
        <p:spPr>
          <a:xfrm>
            <a:off x="6883003" y="1721644"/>
            <a:ext cx="1710928" cy="164592"/>
          </a:xfrm>
          <a:prstGeom prst="rect">
            <a:avLst/>
          </a:prstGeom>
          <a:noFill/>
          <a:ln/>
        </p:spPr>
        <p:txBody>
          <a:bodyPr wrap="none" lIns="0" tIns="0" rIns="0" bIns="0" rtlCol="0" anchor="t"/>
          <a:lstStyle/>
          <a:p>
            <a:pPr algn="r" indent="0" marL="0">
              <a:lnSpc>
                <a:spcPts val="1097"/>
              </a:lnSpc>
              <a:buNone/>
            </a:pPr>
            <a:r>
              <a:rPr lang="en-US" sz="800" spc="102" kern="0" dirty="0">
                <a:solidFill>
                  <a:srgbClr val="D4A017"/>
                </a:solidFill>
                <a:latin typeface="Liberation Sans Narrow" pitchFamily="34" charset="0"/>
                <a:ea typeface="Liberation Sans Narrow" pitchFamily="34" charset="-122"/>
                <a:cs typeface="Liberation Sans Narrow" pitchFamily="34" charset="-120"/>
              </a:rPr>
              <a:t>G1</a:t>
            </a:r>
            <a:endParaRPr lang="en-US" sz="800" dirty="0"/>
          </a:p>
        </p:txBody>
      </p:sp>
      <p:sp>
        <p:nvSpPr>
          <p:cNvPr id="7" name="Text 5"/>
          <p:cNvSpPr/>
          <p:nvPr/>
        </p:nvSpPr>
        <p:spPr>
          <a:xfrm>
            <a:off x="6883003" y="1918097"/>
            <a:ext cx="1710928" cy="119015"/>
          </a:xfrm>
          <a:prstGeom prst="rect">
            <a:avLst/>
          </a:prstGeom>
          <a:noFill/>
          <a:ln/>
        </p:spPr>
        <p:txBody>
          <a:bodyPr wrap="none" lIns="0" tIns="0" rIns="0" bIns="0" rtlCol="0" anchor="t">
            <a:normAutofit/>
          </a:bodyPr>
          <a:lstStyle/>
          <a:p>
            <a:pPr algn="r" indent="0" marL="0">
              <a:lnSpc>
                <a:spcPts val="928"/>
              </a:lnSpc>
              <a:buNone/>
            </a:pPr>
            <a:r>
              <a:rPr lang="en-US" sz="800" spc="124" kern="0" dirty="0">
                <a:solidFill>
                  <a:srgbClr val="D4A017"/>
                </a:solidFill>
                <a:latin typeface="Carlito" pitchFamily="34" charset="0"/>
                <a:ea typeface="Carlito" pitchFamily="34" charset="-122"/>
                <a:cs typeface="Carlito" pitchFamily="34" charset="-120"/>
              </a:rPr>
              <a:t>MOBILE</a:t>
            </a:r>
            <a:endParaRPr lang="en-US" sz="800" dirty="0"/>
          </a:p>
        </p:txBody>
      </p:sp>
      <p:sp>
        <p:nvSpPr>
          <p:cNvPr id="8" name="Text 6"/>
          <p:cNvSpPr/>
          <p:nvPr/>
        </p:nvSpPr>
        <p:spPr>
          <a:xfrm>
            <a:off x="6883003" y="2064544"/>
            <a:ext cx="1710928" cy="196739"/>
          </a:xfrm>
          <a:prstGeom prst="rect">
            <a:avLst/>
          </a:prstGeom>
          <a:noFill/>
          <a:ln/>
        </p:spPr>
        <p:txBody>
          <a:bodyPr wrap="none" lIns="0" tIns="0" rIns="0" bIns="0" rtlCol="0" anchor="t"/>
          <a:lstStyle/>
          <a:p>
            <a:pPr algn="r" indent="0" marL="0">
              <a:lnSpc>
                <a:spcPts val="1434"/>
              </a:lnSpc>
              <a:buNone/>
            </a:pPr>
            <a:r>
              <a:rPr lang="en-US" sz="956" dirty="0">
                <a:solidFill>
                  <a:srgbClr val="0A2540"/>
                </a:solidFill>
                <a:latin typeface="Carlito" pitchFamily="34" charset="0"/>
                <a:ea typeface="Carlito" pitchFamily="34" charset="-122"/>
                <a:cs typeface="Carlito" pitchFamily="34" charset="-120"/>
              </a:rPr>
              <a:t>الجوال</a:t>
            </a:r>
            <a:endParaRPr lang="en-US" sz="956" dirty="0"/>
          </a:p>
        </p:txBody>
      </p:sp>
      <p:sp>
        <p:nvSpPr>
          <p:cNvPr id="9" name="Text 7"/>
          <p:cNvSpPr/>
          <p:nvPr/>
        </p:nvSpPr>
        <p:spPr>
          <a:xfrm>
            <a:off x="8159279" y="2333920"/>
            <a:ext cx="434653"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10" name="Text 8"/>
          <p:cNvSpPr/>
          <p:nvPr/>
        </p:nvSpPr>
        <p:spPr>
          <a:xfrm>
            <a:off x="8159279" y="2346722"/>
            <a:ext cx="434653"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Flutter</a:t>
            </a:r>
            <a:endParaRPr lang="en-US" sz="800" dirty="0"/>
          </a:p>
        </p:txBody>
      </p:sp>
      <p:sp>
        <p:nvSpPr>
          <p:cNvPr id="11" name="Text 9"/>
          <p:cNvSpPr/>
          <p:nvPr/>
        </p:nvSpPr>
        <p:spPr>
          <a:xfrm>
            <a:off x="7755210" y="2333920"/>
            <a:ext cx="346918"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12" name="Text 10"/>
          <p:cNvSpPr/>
          <p:nvPr/>
        </p:nvSpPr>
        <p:spPr>
          <a:xfrm>
            <a:off x="7755210" y="2346722"/>
            <a:ext cx="346918"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Dart</a:t>
            </a:r>
            <a:endParaRPr lang="en-US" sz="800" dirty="0"/>
          </a:p>
        </p:txBody>
      </p:sp>
      <p:sp>
        <p:nvSpPr>
          <p:cNvPr id="13" name="Text 11"/>
          <p:cNvSpPr/>
          <p:nvPr/>
        </p:nvSpPr>
        <p:spPr>
          <a:xfrm>
            <a:off x="6886463" y="2333920"/>
            <a:ext cx="811597"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14" name="Text 12"/>
          <p:cNvSpPr/>
          <p:nvPr/>
        </p:nvSpPr>
        <p:spPr>
          <a:xfrm>
            <a:off x="6886463" y="2346722"/>
            <a:ext cx="811597"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Android (Kotlin)</a:t>
            </a:r>
            <a:endParaRPr lang="en-US" sz="800" dirty="0"/>
          </a:p>
        </p:txBody>
      </p:sp>
      <p:sp>
        <p:nvSpPr>
          <p:cNvPr id="15" name="Text 13"/>
          <p:cNvSpPr/>
          <p:nvPr/>
        </p:nvSpPr>
        <p:spPr>
          <a:xfrm>
            <a:off x="7955816" y="2644673"/>
            <a:ext cx="660975"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16" name="Text 14"/>
          <p:cNvSpPr/>
          <p:nvPr/>
        </p:nvSpPr>
        <p:spPr>
          <a:xfrm>
            <a:off x="7978676" y="2657475"/>
            <a:ext cx="615255"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iOS (Swift)</a:t>
            </a:r>
            <a:endParaRPr lang="en-US" sz="800" dirty="0"/>
          </a:p>
        </p:txBody>
      </p:sp>
      <p:sp>
        <p:nvSpPr>
          <p:cNvPr id="17" name="Text 15"/>
          <p:cNvSpPr/>
          <p:nvPr/>
        </p:nvSpPr>
        <p:spPr>
          <a:xfrm>
            <a:off x="4625578" y="1575197"/>
            <a:ext cx="2003822" cy="2421731"/>
          </a:xfrm>
          <a:prstGeom prst="roundRect">
            <a:avLst>
              <a:gd name="adj" fmla="val 6655"/>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18" name="Text 16"/>
          <p:cNvSpPr/>
          <p:nvPr/>
        </p:nvSpPr>
        <p:spPr>
          <a:xfrm>
            <a:off x="4772025" y="1721644"/>
            <a:ext cx="1710928" cy="164592"/>
          </a:xfrm>
          <a:prstGeom prst="rect">
            <a:avLst/>
          </a:prstGeom>
          <a:noFill/>
          <a:ln/>
        </p:spPr>
        <p:txBody>
          <a:bodyPr wrap="none" lIns="0" tIns="0" rIns="0" bIns="0" rtlCol="0" anchor="t"/>
          <a:lstStyle/>
          <a:p>
            <a:pPr algn="r" indent="0" marL="0">
              <a:lnSpc>
                <a:spcPts val="1097"/>
              </a:lnSpc>
              <a:buNone/>
            </a:pPr>
            <a:r>
              <a:rPr lang="en-US" sz="800" spc="102" kern="0" dirty="0">
                <a:solidFill>
                  <a:srgbClr val="D4A017"/>
                </a:solidFill>
                <a:latin typeface="Liberation Sans Narrow" pitchFamily="34" charset="0"/>
                <a:ea typeface="Liberation Sans Narrow" pitchFamily="34" charset="-122"/>
                <a:cs typeface="Liberation Sans Narrow" pitchFamily="34" charset="-120"/>
              </a:rPr>
              <a:t>G2</a:t>
            </a:r>
            <a:endParaRPr lang="en-US" sz="800" dirty="0"/>
          </a:p>
        </p:txBody>
      </p:sp>
      <p:sp>
        <p:nvSpPr>
          <p:cNvPr id="19" name="Text 17"/>
          <p:cNvSpPr/>
          <p:nvPr/>
        </p:nvSpPr>
        <p:spPr>
          <a:xfrm>
            <a:off x="4772025" y="1918097"/>
            <a:ext cx="1710928" cy="119015"/>
          </a:xfrm>
          <a:prstGeom prst="rect">
            <a:avLst/>
          </a:prstGeom>
          <a:noFill/>
          <a:ln/>
        </p:spPr>
        <p:txBody>
          <a:bodyPr wrap="none" lIns="0" tIns="0" rIns="0" bIns="0" rtlCol="0" anchor="t">
            <a:normAutofit/>
          </a:bodyPr>
          <a:lstStyle/>
          <a:p>
            <a:pPr algn="r" indent="0" marL="0">
              <a:lnSpc>
                <a:spcPts val="928"/>
              </a:lnSpc>
              <a:buNone/>
            </a:pPr>
            <a:r>
              <a:rPr lang="en-US" sz="800" spc="124" kern="0" dirty="0">
                <a:solidFill>
                  <a:srgbClr val="D4A017"/>
                </a:solidFill>
                <a:latin typeface="Carlito" pitchFamily="34" charset="0"/>
                <a:ea typeface="Carlito" pitchFamily="34" charset="-122"/>
                <a:cs typeface="Carlito" pitchFamily="34" charset="-120"/>
              </a:rPr>
              <a:t>WEB</a:t>
            </a:r>
            <a:endParaRPr lang="en-US" sz="800" dirty="0"/>
          </a:p>
        </p:txBody>
      </p:sp>
      <p:sp>
        <p:nvSpPr>
          <p:cNvPr id="20" name="Text 18"/>
          <p:cNvSpPr/>
          <p:nvPr/>
        </p:nvSpPr>
        <p:spPr>
          <a:xfrm>
            <a:off x="4772025" y="2064544"/>
            <a:ext cx="1710928" cy="196739"/>
          </a:xfrm>
          <a:prstGeom prst="rect">
            <a:avLst/>
          </a:prstGeom>
          <a:noFill/>
          <a:ln/>
        </p:spPr>
        <p:txBody>
          <a:bodyPr wrap="none" lIns="0" tIns="0" rIns="0" bIns="0" rtlCol="0" anchor="t"/>
          <a:lstStyle/>
          <a:p>
            <a:pPr algn="r" indent="0" marL="0">
              <a:lnSpc>
                <a:spcPts val="1434"/>
              </a:lnSpc>
              <a:buNone/>
            </a:pPr>
            <a:r>
              <a:rPr lang="en-US" sz="956" dirty="0">
                <a:solidFill>
                  <a:srgbClr val="0A2540"/>
                </a:solidFill>
                <a:latin typeface="Carlito" pitchFamily="34" charset="0"/>
                <a:ea typeface="Carlito" pitchFamily="34" charset="-122"/>
                <a:cs typeface="Carlito" pitchFamily="34" charset="-120"/>
              </a:rPr>
              <a:t>الويب</a:t>
            </a:r>
            <a:endParaRPr lang="en-US" sz="956" dirty="0"/>
          </a:p>
        </p:txBody>
      </p:sp>
      <p:sp>
        <p:nvSpPr>
          <p:cNvPr id="21" name="Text 19"/>
          <p:cNvSpPr/>
          <p:nvPr/>
        </p:nvSpPr>
        <p:spPr>
          <a:xfrm>
            <a:off x="6068839" y="2333920"/>
            <a:ext cx="414114"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22" name="Text 20"/>
          <p:cNvSpPr/>
          <p:nvPr/>
        </p:nvSpPr>
        <p:spPr>
          <a:xfrm>
            <a:off x="6068839" y="2346722"/>
            <a:ext cx="414114"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React</a:t>
            </a:r>
            <a:endParaRPr lang="en-US" sz="800" dirty="0"/>
          </a:p>
        </p:txBody>
      </p:sp>
      <p:sp>
        <p:nvSpPr>
          <p:cNvPr id="23" name="Text 21"/>
          <p:cNvSpPr/>
          <p:nvPr/>
        </p:nvSpPr>
        <p:spPr>
          <a:xfrm>
            <a:off x="5556386" y="2333920"/>
            <a:ext cx="455302"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24" name="Text 22"/>
          <p:cNvSpPr/>
          <p:nvPr/>
        </p:nvSpPr>
        <p:spPr>
          <a:xfrm>
            <a:off x="5556386" y="2346722"/>
            <a:ext cx="455302"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Next.js</a:t>
            </a:r>
            <a:endParaRPr lang="en-US" sz="800" dirty="0"/>
          </a:p>
        </p:txBody>
      </p:sp>
      <p:sp>
        <p:nvSpPr>
          <p:cNvPr id="25" name="Text 23"/>
          <p:cNvSpPr/>
          <p:nvPr/>
        </p:nvSpPr>
        <p:spPr>
          <a:xfrm>
            <a:off x="4889004" y="2333920"/>
            <a:ext cx="610233"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26" name="Text 24"/>
          <p:cNvSpPr/>
          <p:nvPr/>
        </p:nvSpPr>
        <p:spPr>
          <a:xfrm>
            <a:off x="4889004" y="2346722"/>
            <a:ext cx="610233"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TypeScript</a:t>
            </a:r>
            <a:endParaRPr lang="en-US" sz="800" dirty="0"/>
          </a:p>
        </p:txBody>
      </p:sp>
      <p:sp>
        <p:nvSpPr>
          <p:cNvPr id="27" name="Text 25"/>
          <p:cNvSpPr/>
          <p:nvPr/>
        </p:nvSpPr>
        <p:spPr>
          <a:xfrm>
            <a:off x="5877855" y="2644673"/>
            <a:ext cx="605098"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28" name="Text 26"/>
          <p:cNvSpPr/>
          <p:nvPr/>
        </p:nvSpPr>
        <p:spPr>
          <a:xfrm>
            <a:off x="5877855" y="2657475"/>
            <a:ext cx="605098"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JavaScript</a:t>
            </a:r>
            <a:endParaRPr lang="en-US" sz="800" dirty="0"/>
          </a:p>
        </p:txBody>
      </p:sp>
      <p:sp>
        <p:nvSpPr>
          <p:cNvPr id="29" name="Text 27"/>
          <p:cNvSpPr/>
          <p:nvPr/>
        </p:nvSpPr>
        <p:spPr>
          <a:xfrm>
            <a:off x="5344753" y="2644673"/>
            <a:ext cx="475952"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30" name="Text 28"/>
          <p:cNvSpPr/>
          <p:nvPr/>
        </p:nvSpPr>
        <p:spPr>
          <a:xfrm>
            <a:off x="5344753" y="2657475"/>
            <a:ext cx="475952" cy="253603"/>
          </a:xfrm>
          <a:prstGeom prst="rect">
            <a:avLst/>
          </a:prstGeom>
          <a:noFill/>
          <a:ln/>
        </p:spPr>
        <p:txBody>
          <a:bodyPr wrap="none" lIns="0" tIns="0" rIns="0" bIns="0" rtlCol="0" anchor="ctr"/>
          <a:lstStyle/>
          <a:p>
            <a:pPr algn="r" indent="0" marL="0">
              <a:lnSpc>
                <a:spcPts val="1097"/>
              </a:lnSpc>
              <a:buNone/>
            </a:pPr>
            <a:r>
              <a:rPr lang="en-US" sz="800" dirty="0">
                <a:solidFill>
                  <a:srgbClr val="0A2540"/>
                </a:solidFill>
                <a:latin typeface="Liberation Sans Narrow" pitchFamily="34" charset="0"/>
                <a:ea typeface="Liberation Sans Narrow" pitchFamily="34" charset="-122"/>
                <a:cs typeface="Liberation Sans Narrow" pitchFamily="34" charset="-120"/>
              </a:rPr>
              <a:t>HTML5</a:t>
            </a:r>
            <a:endParaRPr lang="en-US" sz="800" dirty="0"/>
          </a:p>
        </p:txBody>
      </p:sp>
      <p:sp>
        <p:nvSpPr>
          <p:cNvPr id="31" name="Text 29"/>
          <p:cNvSpPr/>
          <p:nvPr/>
        </p:nvSpPr>
        <p:spPr>
          <a:xfrm>
            <a:off x="5741477" y="2955427"/>
            <a:ext cx="764337"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32" name="Text 30"/>
          <p:cNvSpPr/>
          <p:nvPr/>
        </p:nvSpPr>
        <p:spPr>
          <a:xfrm>
            <a:off x="5764337" y="2968228"/>
            <a:ext cx="718617"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Tailwind CSS</a:t>
            </a:r>
            <a:endParaRPr lang="en-US" sz="800" dirty="0"/>
          </a:p>
        </p:txBody>
      </p:sp>
      <p:sp>
        <p:nvSpPr>
          <p:cNvPr id="33" name="Text 31"/>
          <p:cNvSpPr/>
          <p:nvPr/>
        </p:nvSpPr>
        <p:spPr>
          <a:xfrm>
            <a:off x="2514600" y="1575197"/>
            <a:ext cx="2003822" cy="2421731"/>
          </a:xfrm>
          <a:prstGeom prst="roundRect">
            <a:avLst>
              <a:gd name="adj" fmla="val 6655"/>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34" name="Text 32"/>
          <p:cNvSpPr/>
          <p:nvPr/>
        </p:nvSpPr>
        <p:spPr>
          <a:xfrm>
            <a:off x="2661047" y="1721644"/>
            <a:ext cx="1710928" cy="164592"/>
          </a:xfrm>
          <a:prstGeom prst="rect">
            <a:avLst/>
          </a:prstGeom>
          <a:noFill/>
          <a:ln/>
        </p:spPr>
        <p:txBody>
          <a:bodyPr wrap="none" lIns="0" tIns="0" rIns="0" bIns="0" rtlCol="0" anchor="t"/>
          <a:lstStyle/>
          <a:p>
            <a:pPr algn="r" indent="0" marL="0">
              <a:lnSpc>
                <a:spcPts val="1097"/>
              </a:lnSpc>
              <a:buNone/>
            </a:pPr>
            <a:r>
              <a:rPr lang="en-US" sz="800" spc="102" kern="0" dirty="0">
                <a:solidFill>
                  <a:srgbClr val="D4A017"/>
                </a:solidFill>
                <a:latin typeface="Liberation Sans Narrow" pitchFamily="34" charset="0"/>
                <a:ea typeface="Liberation Sans Narrow" pitchFamily="34" charset="-122"/>
                <a:cs typeface="Liberation Sans Narrow" pitchFamily="34" charset="-120"/>
              </a:rPr>
              <a:t>G3</a:t>
            </a:r>
            <a:endParaRPr lang="en-US" sz="800" dirty="0"/>
          </a:p>
        </p:txBody>
      </p:sp>
      <p:sp>
        <p:nvSpPr>
          <p:cNvPr id="35" name="Text 33"/>
          <p:cNvSpPr/>
          <p:nvPr/>
        </p:nvSpPr>
        <p:spPr>
          <a:xfrm>
            <a:off x="2661047" y="1918097"/>
            <a:ext cx="1710928" cy="119015"/>
          </a:xfrm>
          <a:prstGeom prst="rect">
            <a:avLst/>
          </a:prstGeom>
          <a:noFill/>
          <a:ln/>
        </p:spPr>
        <p:txBody>
          <a:bodyPr wrap="none" lIns="0" tIns="0" rIns="0" bIns="0" rtlCol="0" anchor="t">
            <a:normAutofit/>
          </a:bodyPr>
          <a:lstStyle/>
          <a:p>
            <a:pPr algn="r" indent="0" marL="0">
              <a:lnSpc>
                <a:spcPts val="928"/>
              </a:lnSpc>
              <a:buNone/>
            </a:pPr>
            <a:r>
              <a:rPr lang="en-US" sz="800" spc="124" kern="0" dirty="0">
                <a:solidFill>
                  <a:srgbClr val="D4A017"/>
                </a:solidFill>
                <a:latin typeface="Carlito" pitchFamily="34" charset="0"/>
                <a:ea typeface="Carlito" pitchFamily="34" charset="-122"/>
                <a:cs typeface="Carlito" pitchFamily="34" charset="-120"/>
              </a:rPr>
              <a:t>BACKEND</a:t>
            </a:r>
            <a:endParaRPr lang="en-US" sz="800" dirty="0"/>
          </a:p>
        </p:txBody>
      </p:sp>
      <p:sp>
        <p:nvSpPr>
          <p:cNvPr id="36" name="Text 34"/>
          <p:cNvSpPr/>
          <p:nvPr/>
        </p:nvSpPr>
        <p:spPr>
          <a:xfrm>
            <a:off x="2661047" y="2064544"/>
            <a:ext cx="1710928" cy="196739"/>
          </a:xfrm>
          <a:prstGeom prst="rect">
            <a:avLst/>
          </a:prstGeom>
          <a:noFill/>
          <a:ln/>
        </p:spPr>
        <p:txBody>
          <a:bodyPr wrap="none" lIns="0" tIns="0" rIns="0" bIns="0" rtlCol="0" anchor="t"/>
          <a:lstStyle/>
          <a:p>
            <a:pPr algn="r" indent="0" marL="0">
              <a:lnSpc>
                <a:spcPts val="1434"/>
              </a:lnSpc>
              <a:buNone/>
            </a:pPr>
            <a:r>
              <a:rPr lang="en-US" sz="956" dirty="0">
                <a:solidFill>
                  <a:srgbClr val="0A2540"/>
                </a:solidFill>
                <a:latin typeface="Carlito" pitchFamily="34" charset="0"/>
                <a:ea typeface="Carlito" pitchFamily="34" charset="-122"/>
                <a:cs typeface="Carlito" pitchFamily="34" charset="-120"/>
              </a:rPr>
              <a:t>الواجهات الخلفية</a:t>
            </a:r>
            <a:endParaRPr lang="en-US" sz="956" dirty="0"/>
          </a:p>
        </p:txBody>
      </p:sp>
      <p:sp>
        <p:nvSpPr>
          <p:cNvPr id="37" name="Text 35"/>
          <p:cNvSpPr/>
          <p:nvPr/>
        </p:nvSpPr>
        <p:spPr>
          <a:xfrm>
            <a:off x="3885642" y="2333920"/>
            <a:ext cx="486333"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38" name="Text 36"/>
          <p:cNvSpPr/>
          <p:nvPr/>
        </p:nvSpPr>
        <p:spPr>
          <a:xfrm>
            <a:off x="3885642" y="2346722"/>
            <a:ext cx="486333"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Node.js</a:t>
            </a:r>
            <a:endParaRPr lang="en-US" sz="800" dirty="0"/>
          </a:p>
        </p:txBody>
      </p:sp>
      <p:sp>
        <p:nvSpPr>
          <p:cNvPr id="39" name="Text 37"/>
          <p:cNvSpPr/>
          <p:nvPr/>
        </p:nvSpPr>
        <p:spPr>
          <a:xfrm>
            <a:off x="3466058" y="2333920"/>
            <a:ext cx="362434"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40" name="Text 38"/>
          <p:cNvSpPr/>
          <p:nvPr/>
        </p:nvSpPr>
        <p:spPr>
          <a:xfrm>
            <a:off x="3466058" y="2346722"/>
            <a:ext cx="362434"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PHP</a:t>
            </a:r>
            <a:endParaRPr lang="en-US" sz="800" dirty="0"/>
          </a:p>
        </p:txBody>
      </p:sp>
      <p:sp>
        <p:nvSpPr>
          <p:cNvPr id="41" name="Text 39"/>
          <p:cNvSpPr/>
          <p:nvPr/>
        </p:nvSpPr>
        <p:spPr>
          <a:xfrm>
            <a:off x="2932844" y="2333920"/>
            <a:ext cx="476064"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42" name="Text 40"/>
          <p:cNvSpPr/>
          <p:nvPr/>
        </p:nvSpPr>
        <p:spPr>
          <a:xfrm>
            <a:off x="2932844" y="2346722"/>
            <a:ext cx="476064"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Laravel</a:t>
            </a:r>
            <a:endParaRPr lang="en-US" sz="800" dirty="0"/>
          </a:p>
        </p:txBody>
      </p:sp>
      <p:sp>
        <p:nvSpPr>
          <p:cNvPr id="43" name="Text 41"/>
          <p:cNvSpPr/>
          <p:nvPr/>
        </p:nvSpPr>
        <p:spPr>
          <a:xfrm>
            <a:off x="3911315" y="2644673"/>
            <a:ext cx="460660"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44" name="Text 42"/>
          <p:cNvSpPr/>
          <p:nvPr/>
        </p:nvSpPr>
        <p:spPr>
          <a:xfrm>
            <a:off x="3911315" y="2657475"/>
            <a:ext cx="460660"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Python</a:t>
            </a:r>
            <a:endParaRPr lang="en-US" sz="800" dirty="0"/>
          </a:p>
        </p:txBody>
      </p:sp>
      <p:sp>
        <p:nvSpPr>
          <p:cNvPr id="45" name="Text 43"/>
          <p:cNvSpPr/>
          <p:nvPr/>
        </p:nvSpPr>
        <p:spPr>
          <a:xfrm>
            <a:off x="3266256" y="2644673"/>
            <a:ext cx="587908"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46" name="Text 44"/>
          <p:cNvSpPr/>
          <p:nvPr/>
        </p:nvSpPr>
        <p:spPr>
          <a:xfrm>
            <a:off x="3266256" y="2657475"/>
            <a:ext cx="587908"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REST API</a:t>
            </a:r>
            <a:endParaRPr lang="en-US" sz="800" dirty="0"/>
          </a:p>
        </p:txBody>
      </p:sp>
      <p:sp>
        <p:nvSpPr>
          <p:cNvPr id="47" name="Text 45"/>
          <p:cNvSpPr/>
          <p:nvPr/>
        </p:nvSpPr>
        <p:spPr>
          <a:xfrm>
            <a:off x="3796305" y="2955427"/>
            <a:ext cx="597811"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48" name="Text 46"/>
          <p:cNvSpPr/>
          <p:nvPr/>
        </p:nvSpPr>
        <p:spPr>
          <a:xfrm>
            <a:off x="3818446" y="2968228"/>
            <a:ext cx="553529"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GraphQL</a:t>
            </a:r>
            <a:endParaRPr lang="en-US" sz="800" dirty="0"/>
          </a:p>
        </p:txBody>
      </p:sp>
      <p:sp>
        <p:nvSpPr>
          <p:cNvPr id="49" name="Text 47"/>
          <p:cNvSpPr/>
          <p:nvPr/>
        </p:nvSpPr>
        <p:spPr>
          <a:xfrm>
            <a:off x="403622" y="1575197"/>
            <a:ext cx="2003822" cy="2421731"/>
          </a:xfrm>
          <a:prstGeom prst="roundRect">
            <a:avLst>
              <a:gd name="adj" fmla="val 6655"/>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50" name="Text 48"/>
          <p:cNvSpPr/>
          <p:nvPr/>
        </p:nvSpPr>
        <p:spPr>
          <a:xfrm>
            <a:off x="550069" y="1721644"/>
            <a:ext cx="1710928" cy="164592"/>
          </a:xfrm>
          <a:prstGeom prst="rect">
            <a:avLst/>
          </a:prstGeom>
          <a:noFill/>
          <a:ln/>
        </p:spPr>
        <p:txBody>
          <a:bodyPr wrap="none" lIns="0" tIns="0" rIns="0" bIns="0" rtlCol="0" anchor="t"/>
          <a:lstStyle/>
          <a:p>
            <a:pPr algn="r" indent="0" marL="0">
              <a:lnSpc>
                <a:spcPts val="1097"/>
              </a:lnSpc>
              <a:buNone/>
            </a:pPr>
            <a:r>
              <a:rPr lang="en-US" sz="800" spc="102" kern="0" dirty="0">
                <a:solidFill>
                  <a:srgbClr val="D4A017"/>
                </a:solidFill>
                <a:latin typeface="Liberation Sans Narrow" pitchFamily="34" charset="0"/>
                <a:ea typeface="Liberation Sans Narrow" pitchFamily="34" charset="-122"/>
                <a:cs typeface="Liberation Sans Narrow" pitchFamily="34" charset="-120"/>
              </a:rPr>
              <a:t>G4</a:t>
            </a:r>
            <a:endParaRPr lang="en-US" sz="800" dirty="0"/>
          </a:p>
        </p:txBody>
      </p:sp>
      <p:sp>
        <p:nvSpPr>
          <p:cNvPr id="51" name="Text 49"/>
          <p:cNvSpPr/>
          <p:nvPr/>
        </p:nvSpPr>
        <p:spPr>
          <a:xfrm>
            <a:off x="550069" y="1918097"/>
            <a:ext cx="1710928" cy="119015"/>
          </a:xfrm>
          <a:prstGeom prst="rect">
            <a:avLst/>
          </a:prstGeom>
          <a:noFill/>
          <a:ln/>
        </p:spPr>
        <p:txBody>
          <a:bodyPr wrap="none" lIns="0" tIns="0" rIns="0" bIns="0" rtlCol="0" anchor="t">
            <a:normAutofit/>
          </a:bodyPr>
          <a:lstStyle/>
          <a:p>
            <a:pPr algn="r" indent="0" marL="0">
              <a:lnSpc>
                <a:spcPts val="928"/>
              </a:lnSpc>
              <a:buNone/>
            </a:pPr>
            <a:r>
              <a:rPr lang="en-US" sz="800" spc="124" kern="0" dirty="0">
                <a:solidFill>
                  <a:srgbClr val="D4A017"/>
                </a:solidFill>
                <a:latin typeface="Carlito" pitchFamily="34" charset="0"/>
                <a:ea typeface="Carlito" pitchFamily="34" charset="-122"/>
                <a:cs typeface="Carlito" pitchFamily="34" charset="-120"/>
              </a:rPr>
              <a:t>DATA &amp; INFRA</a:t>
            </a:r>
            <a:endParaRPr lang="en-US" sz="800" dirty="0"/>
          </a:p>
        </p:txBody>
      </p:sp>
      <p:sp>
        <p:nvSpPr>
          <p:cNvPr id="52" name="Text 50"/>
          <p:cNvSpPr/>
          <p:nvPr/>
        </p:nvSpPr>
        <p:spPr>
          <a:xfrm>
            <a:off x="550069" y="2064544"/>
            <a:ext cx="1710928" cy="196739"/>
          </a:xfrm>
          <a:prstGeom prst="rect">
            <a:avLst/>
          </a:prstGeom>
          <a:noFill/>
          <a:ln/>
        </p:spPr>
        <p:txBody>
          <a:bodyPr wrap="none" lIns="0" tIns="0" rIns="0" bIns="0" rtlCol="0" anchor="t"/>
          <a:lstStyle/>
          <a:p>
            <a:pPr algn="r" indent="0" marL="0">
              <a:lnSpc>
                <a:spcPts val="1434"/>
              </a:lnSpc>
              <a:buNone/>
            </a:pPr>
            <a:r>
              <a:rPr lang="en-US" sz="956" dirty="0">
                <a:solidFill>
                  <a:srgbClr val="0A2540"/>
                </a:solidFill>
                <a:latin typeface="Carlito" pitchFamily="34" charset="0"/>
                <a:ea typeface="Carlito" pitchFamily="34" charset="-122"/>
                <a:cs typeface="Carlito" pitchFamily="34" charset="-120"/>
              </a:rPr>
              <a:t>البيانات والبنية</a:t>
            </a:r>
            <a:endParaRPr lang="en-US" sz="956" dirty="0"/>
          </a:p>
        </p:txBody>
      </p:sp>
      <p:sp>
        <p:nvSpPr>
          <p:cNvPr id="53" name="Text 51"/>
          <p:cNvSpPr/>
          <p:nvPr/>
        </p:nvSpPr>
        <p:spPr>
          <a:xfrm>
            <a:off x="1779910" y="2333920"/>
            <a:ext cx="481087"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54" name="Text 52"/>
          <p:cNvSpPr/>
          <p:nvPr/>
        </p:nvSpPr>
        <p:spPr>
          <a:xfrm>
            <a:off x="1779910" y="2346722"/>
            <a:ext cx="481087"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MySQL</a:t>
            </a:r>
            <a:endParaRPr lang="en-US" sz="800" dirty="0"/>
          </a:p>
        </p:txBody>
      </p:sp>
      <p:sp>
        <p:nvSpPr>
          <p:cNvPr id="55" name="Text 53"/>
          <p:cNvSpPr/>
          <p:nvPr/>
        </p:nvSpPr>
        <p:spPr>
          <a:xfrm>
            <a:off x="1045332" y="2333920"/>
            <a:ext cx="677428"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56" name="Text 54"/>
          <p:cNvSpPr/>
          <p:nvPr/>
        </p:nvSpPr>
        <p:spPr>
          <a:xfrm>
            <a:off x="1045332" y="2346722"/>
            <a:ext cx="677428"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PostgreSQL</a:t>
            </a:r>
            <a:endParaRPr lang="en-US" sz="800" dirty="0"/>
          </a:p>
        </p:txBody>
      </p:sp>
      <p:sp>
        <p:nvSpPr>
          <p:cNvPr id="57" name="Text 55"/>
          <p:cNvSpPr/>
          <p:nvPr/>
        </p:nvSpPr>
        <p:spPr>
          <a:xfrm>
            <a:off x="1676549" y="2644673"/>
            <a:ext cx="584448"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58" name="Text 56"/>
          <p:cNvSpPr/>
          <p:nvPr/>
        </p:nvSpPr>
        <p:spPr>
          <a:xfrm>
            <a:off x="1676549" y="2657475"/>
            <a:ext cx="584448"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MongoDB</a:t>
            </a:r>
            <a:endParaRPr lang="en-US" sz="800" dirty="0"/>
          </a:p>
        </p:txBody>
      </p:sp>
      <p:sp>
        <p:nvSpPr>
          <p:cNvPr id="59" name="Text 57"/>
          <p:cNvSpPr/>
          <p:nvPr/>
        </p:nvSpPr>
        <p:spPr>
          <a:xfrm>
            <a:off x="682451" y="2644673"/>
            <a:ext cx="936947"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60" name="Text 58"/>
          <p:cNvSpPr/>
          <p:nvPr/>
        </p:nvSpPr>
        <p:spPr>
          <a:xfrm>
            <a:off x="682451" y="2657475"/>
            <a:ext cx="936947"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Cloud (AWS/GCP)</a:t>
            </a:r>
            <a:endParaRPr lang="en-US" sz="800" dirty="0"/>
          </a:p>
        </p:txBody>
      </p:sp>
      <p:sp>
        <p:nvSpPr>
          <p:cNvPr id="61" name="Text 59"/>
          <p:cNvSpPr/>
          <p:nvPr/>
        </p:nvSpPr>
        <p:spPr>
          <a:xfrm>
            <a:off x="1537246" y="2955427"/>
            <a:ext cx="723751"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62" name="Text 60"/>
          <p:cNvSpPr/>
          <p:nvPr/>
        </p:nvSpPr>
        <p:spPr>
          <a:xfrm>
            <a:off x="1537246" y="2968228"/>
            <a:ext cx="723751"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Linux servers</a:t>
            </a:r>
            <a:endParaRPr lang="en-US" sz="800" dirty="0"/>
          </a:p>
        </p:txBody>
      </p:sp>
      <p:sp>
        <p:nvSpPr>
          <p:cNvPr id="63" name="Text 61"/>
          <p:cNvSpPr/>
          <p:nvPr/>
        </p:nvSpPr>
        <p:spPr>
          <a:xfrm>
            <a:off x="1014413" y="2955427"/>
            <a:ext cx="465683"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64" name="Text 62"/>
          <p:cNvSpPr/>
          <p:nvPr/>
        </p:nvSpPr>
        <p:spPr>
          <a:xfrm>
            <a:off x="1014413" y="2968228"/>
            <a:ext cx="465683"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Docker</a:t>
            </a:r>
            <a:endParaRPr lang="en-US" sz="800" dirty="0"/>
          </a:p>
        </p:txBody>
      </p:sp>
      <p:sp>
        <p:nvSpPr>
          <p:cNvPr id="65" name="Text 63"/>
          <p:cNvSpPr/>
          <p:nvPr/>
        </p:nvSpPr>
        <p:spPr>
          <a:xfrm>
            <a:off x="1852017" y="3266180"/>
            <a:ext cx="408980"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66" name="Text 64"/>
          <p:cNvSpPr/>
          <p:nvPr/>
        </p:nvSpPr>
        <p:spPr>
          <a:xfrm>
            <a:off x="1852017" y="3278981"/>
            <a:ext cx="408980"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Nginx</a:t>
            </a:r>
            <a:endParaRPr lang="en-US" sz="800" dirty="0"/>
          </a:p>
        </p:txBody>
      </p:sp>
      <p:sp>
        <p:nvSpPr>
          <p:cNvPr id="67" name="Text 65"/>
          <p:cNvSpPr/>
          <p:nvPr/>
        </p:nvSpPr>
        <p:spPr>
          <a:xfrm>
            <a:off x="1370595" y="3266180"/>
            <a:ext cx="424272" cy="279206"/>
          </a:xfrm>
          <a:prstGeom prst="roundRect">
            <a:avLst>
              <a:gd name="adj" fmla="val 27292"/>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68" name="Text 66"/>
          <p:cNvSpPr/>
          <p:nvPr/>
        </p:nvSpPr>
        <p:spPr>
          <a:xfrm>
            <a:off x="1370595" y="3278981"/>
            <a:ext cx="424272" cy="253603"/>
          </a:xfrm>
          <a:prstGeom prst="rect">
            <a:avLst/>
          </a:prstGeom>
          <a:noFill/>
          <a:ln/>
        </p:spPr>
        <p:txBody>
          <a:bodyPr wrap="none" lIns="0" tIns="0" rIns="0" bIns="0" rtlCol="0" anchor="ctr"/>
          <a:lstStyle/>
          <a:p>
            <a:pPr algn="ctr" indent="0" marL="0">
              <a:lnSpc>
                <a:spcPts val="1097"/>
              </a:lnSpc>
              <a:buNone/>
            </a:pPr>
            <a:r>
              <a:rPr lang="en-US" sz="800" dirty="0">
                <a:solidFill>
                  <a:srgbClr val="0A2540"/>
                </a:solidFill>
                <a:latin typeface="Carlito" pitchFamily="34" charset="0"/>
                <a:ea typeface="Carlito" pitchFamily="34" charset="-122"/>
                <a:cs typeface="Carlito" pitchFamily="34" charset="-120"/>
              </a:rPr>
              <a:t>CI/CD</a:t>
            </a:r>
            <a:endParaRPr lang="en-US" sz="800" dirty="0"/>
          </a:p>
        </p:txBody>
      </p:sp>
      <p:sp>
        <p:nvSpPr>
          <p:cNvPr id="69" name="Text 67"/>
          <p:cNvSpPr/>
          <p:nvPr/>
        </p:nvSpPr>
        <p:spPr>
          <a:xfrm>
            <a:off x="400050" y="4789884"/>
            <a:ext cx="8343900" cy="7144"/>
          </a:xfrm>
          <a:prstGeom prst="rect">
            <a:avLst/>
          </a:prstGeom>
          <a:solidFill>
            <a:srgbClr val="D4A017">
              <a:alpha val="40000"/>
            </a:srgbClr>
          </a:solidFill>
          <a:ln/>
        </p:spPr>
        <p:txBody>
          <a:bodyPr wrap="square" rtlCol="0" anchor="ctr"/>
          <a:lstStyle/>
          <a:p>
            <a:pPr indent="0" marL="0">
              <a:buNone/>
            </a:pPr>
            <a:endParaRPr lang="en-US" dirty="0"/>
          </a:p>
        </p:txBody>
      </p:sp>
      <p:sp>
        <p:nvSpPr>
          <p:cNvPr id="70" name="Text 68"/>
          <p:cNvSpPr/>
          <p:nvPr/>
        </p:nvSpPr>
        <p:spPr>
          <a:xfrm>
            <a:off x="0" y="4868466"/>
            <a:ext cx="8636000" cy="164592"/>
          </a:xfrm>
          <a:prstGeom prst="rect">
            <a:avLst/>
          </a:prstGeom>
          <a:noFill/>
          <a:ln/>
        </p:spPr>
        <p:txBody>
          <a:bodyPr wrap="square" lIns="0" tIns="0" rIns="0" bIns="0" rtlCol="0" anchor="t"/>
          <a:lstStyle/>
          <a:p>
            <a:pPr algn="ctr" indent="0" marL="0">
              <a:lnSpc>
                <a:spcPts val="928"/>
              </a:lnSpc>
              <a:buNone/>
            </a:pPr>
            <a:r>
              <a:rPr lang="en-US" sz="800" spc="124" kern="0" dirty="0">
                <a:solidFill>
                  <a:srgbClr val="5B6675"/>
                </a:solidFill>
                <a:latin typeface="Carlito" pitchFamily="34" charset="0"/>
                <a:ea typeface="Carlito" pitchFamily="34" charset="-122"/>
                <a:cs typeface="Carlito" pitchFamily="34" charset="-120"/>
              </a:rPr>
              <a:t>26+ TECHNOLOGIES · 4 GROUPS · ONE ENGINEERING STANDARD</a:t>
            </a:r>
            <a:endParaRPr lang="en-US" sz="800" dirty="0"/>
          </a:p>
        </p:txBody>
      </p:sp>
      <p:sp>
        <p:nvSpPr>
          <p:cNvPr id="71" name="Text 69"/>
          <p:cNvSpPr/>
          <p:nvPr/>
        </p:nvSpPr>
        <p:spPr>
          <a:xfrm>
            <a:off x="8114206" y="187223"/>
            <a:ext cx="652604" cy="243488"/>
          </a:xfrm>
          <a:prstGeom prst="roundRect">
            <a:avLst>
              <a:gd name="adj" fmla="val 3907985"/>
            </a:avLst>
          </a:prstGeom>
          <a:noFill/>
          <a:ln w="7144">
            <a:solidFill>
              <a:srgbClr val="0A2540"/>
            </a:solidFill>
            <a:prstDash val="solid"/>
          </a:ln>
        </p:spPr>
        <p:txBody>
          <a:bodyPr wrap="square" rtlCol="0" anchor="ctr"/>
          <a:lstStyle/>
          <a:p>
            <a:pPr indent="0" marL="0">
              <a:buNone/>
            </a:pPr>
            <a:endParaRPr lang="en-US" dirty="0"/>
          </a:p>
        </p:txBody>
      </p:sp>
      <p:sp>
        <p:nvSpPr>
          <p:cNvPr id="72" name="Text 70"/>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0A2540"/>
                </a:solidFill>
                <a:latin typeface="Carlito" pitchFamily="34" charset="0"/>
                <a:ea typeface="Carlito" pitchFamily="34" charset="-122"/>
                <a:cs typeface="Carlito" pitchFamily="34" charset="-120"/>
              </a:rPr>
              <a:t>← HOME</a:t>
            </a:r>
            <a:endParaRPr lang="en-US" sz="800" dirty="0"/>
          </a:p>
        </p:txBody>
      </p:sp>
      <p:sp>
        <p:nvSpPr>
          <p:cNvPr id="73" name="Text 71"/>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0A2540">
                    <a:alpha val="65000"/>
                  </a:srgbClr>
                </a:solidFill>
                <a:latin typeface="Liberation Sans Narrow" pitchFamily="34" charset="0"/>
                <a:ea typeface="Liberation Sans Narrow" pitchFamily="34" charset="-122"/>
                <a:cs typeface="Liberation Sans Narrow" pitchFamily="34" charset="-120"/>
              </a:rPr>
              <a:t>17 / 24</a:t>
            </a:r>
            <a:endParaRPr lang="en-US" sz="800" dirty="0"/>
          </a:p>
        </p:txBody>
      </p:sp>
      <p:sp>
        <p:nvSpPr>
          <p:cNvPr id="74" name="Text 72"/>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0A2540"/>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61A2E"/>
        </a:solidFill>
      </p:bgPr>
    </p:bg>
    <p:spTree>
      <p:nvGrpSpPr>
        <p:cNvPr id="1" name=""/>
        <p:cNvGrpSpPr/>
        <p:nvPr/>
      </p:nvGrpSpPr>
      <p:grpSpPr>
        <a:xfrm>
          <a:off x="0" y="0"/>
          <a:ext cx="0" cy="0"/>
          <a:chOff x="0" y="0"/>
          <a:chExt cx="0" cy="0"/>
        </a:xfrm>
      </p:grpSpPr>
      <p:sp>
        <p:nvSpPr>
          <p:cNvPr id="2" name="Text 0"/>
          <p:cNvSpPr/>
          <p:nvPr/>
        </p:nvSpPr>
        <p:spPr>
          <a:xfrm>
            <a:off x="457200" y="1428750"/>
            <a:ext cx="3863867" cy="672656"/>
          </a:xfrm>
          <a:prstGeom prst="rect">
            <a:avLst/>
          </a:prstGeom>
          <a:noFill/>
          <a:ln/>
        </p:spPr>
        <p:txBody>
          <a:bodyPr wrap="none" lIns="0" tIns="0" rIns="0" bIns="0" rtlCol="0" anchor="t">
            <a:normAutofit/>
          </a:bodyPr>
          <a:lstStyle/>
          <a:p>
            <a:pPr algn="l" indent="0" marL="0">
              <a:lnSpc>
                <a:spcPts val="5063"/>
              </a:lnSpc>
              <a:buNone/>
            </a:pPr>
            <a:r>
              <a:rPr lang="en-US" sz="5063" b="1" spc="101" kern="0" dirty="0">
                <a:solidFill>
                  <a:srgbClr val="E5B929">
                    <a:alpha val="18000"/>
                  </a:srgbClr>
                </a:solidFill>
                <a:latin typeface="Liberation Sans Narrow" pitchFamily="34" charset="0"/>
                <a:ea typeface="Liberation Sans Narrow" pitchFamily="34" charset="-122"/>
                <a:cs typeface="Liberation Sans Narrow" pitchFamily="34" charset="-120"/>
              </a:rPr>
              <a:t>02 / 03</a:t>
            </a:r>
            <a:endParaRPr lang="en-US" sz="5063" dirty="0"/>
          </a:p>
        </p:txBody>
      </p:sp>
      <p:sp>
        <p:nvSpPr>
          <p:cNvPr id="3" name="Text 1"/>
          <p:cNvSpPr/>
          <p:nvPr/>
        </p:nvSpPr>
        <p:spPr>
          <a:xfrm>
            <a:off x="457200" y="2128838"/>
            <a:ext cx="4103609" cy="164592"/>
          </a:xfrm>
          <a:prstGeom prst="rect">
            <a:avLst/>
          </a:prstGeom>
          <a:noFill/>
          <a:ln/>
        </p:spPr>
        <p:txBody>
          <a:bodyPr wrap="none" lIns="0" tIns="0" rIns="0" bIns="0" rtlCol="0" anchor="t"/>
          <a:lstStyle/>
          <a:p>
            <a:pPr algn="l" indent="0" marL="0">
              <a:lnSpc>
                <a:spcPts val="928"/>
              </a:lnSpc>
              <a:buNone/>
            </a:pPr>
            <a:r>
              <a:rPr lang="en-US" sz="800" spc="149" kern="0" dirty="0">
                <a:solidFill>
                  <a:srgbClr val="F4F1EA">
                    <a:alpha val="50000"/>
                  </a:srgbClr>
                </a:solidFill>
                <a:latin typeface="Carlito" pitchFamily="34" charset="0"/>
                <a:ea typeface="Carlito" pitchFamily="34" charset="-122"/>
                <a:cs typeface="Carlito" pitchFamily="34" charset="-120"/>
              </a:rPr>
              <a:t>CHAPTER</a:t>
            </a:r>
            <a:endParaRPr lang="en-US" sz="800" dirty="0"/>
          </a:p>
        </p:txBody>
      </p:sp>
      <p:sp>
        <p:nvSpPr>
          <p:cNvPr id="4" name="Text 2"/>
          <p:cNvSpPr/>
          <p:nvPr/>
        </p:nvSpPr>
        <p:spPr>
          <a:xfrm>
            <a:off x="2914204" y="2346722"/>
            <a:ext cx="342900" cy="21431"/>
          </a:xfrm>
          <a:prstGeom prst="rect">
            <a:avLst/>
          </a:prstGeom>
          <a:solidFill>
            <a:srgbClr val="D4A017"/>
          </a:solidFill>
          <a:ln/>
        </p:spPr>
        <p:txBody>
          <a:bodyPr wrap="square" rtlCol="0" anchor="ctr"/>
          <a:lstStyle/>
          <a:p>
            <a:pPr indent="0" marL="0">
              <a:buNone/>
            </a:pPr>
            <a:endParaRPr lang="en-US" dirty="0"/>
          </a:p>
        </p:txBody>
      </p:sp>
      <p:sp>
        <p:nvSpPr>
          <p:cNvPr id="5" name="Text 3"/>
          <p:cNvSpPr/>
          <p:nvPr/>
        </p:nvSpPr>
        <p:spPr>
          <a:xfrm>
            <a:off x="7000089" y="971550"/>
            <a:ext cx="1572411" cy="128016"/>
          </a:xfrm>
          <a:prstGeom prst="rect">
            <a:avLst/>
          </a:prstGeom>
          <a:noFill/>
          <a:ln/>
        </p:spPr>
        <p:txBody>
          <a:bodyPr wrap="none" lIns="0" tIns="0" rIns="0" bIns="0" rtlCol="0" anchor="t"/>
          <a:lstStyle/>
          <a:p>
            <a:pPr algn="r" indent="0" marL="0">
              <a:lnSpc>
                <a:spcPts val="1013"/>
              </a:lnSpc>
              <a:buNone/>
            </a:pPr>
            <a:r>
              <a:rPr lang="en-US" sz="800" spc="189" kern="0" dirty="0">
                <a:solidFill>
                  <a:srgbClr val="E5B929"/>
                </a:solidFill>
                <a:latin typeface="Carlito" pitchFamily="34" charset="0"/>
                <a:ea typeface="Carlito" pitchFamily="34" charset="-122"/>
                <a:cs typeface="Carlito" pitchFamily="34" charset="-120"/>
              </a:rPr>
              <a:t>PORTFOLIO · الأعمال</a:t>
            </a:r>
            <a:endParaRPr lang="en-US" sz="800" dirty="0"/>
          </a:p>
        </p:txBody>
      </p:sp>
      <p:sp>
        <p:nvSpPr>
          <p:cNvPr id="6" name="Text 4"/>
          <p:cNvSpPr/>
          <p:nvPr/>
        </p:nvSpPr>
        <p:spPr>
          <a:xfrm>
            <a:off x="2354580" y="1200150"/>
            <a:ext cx="6217920" cy="543081"/>
          </a:xfrm>
          <a:prstGeom prst="rect">
            <a:avLst/>
          </a:prstGeom>
          <a:noFill/>
          <a:ln/>
        </p:spPr>
        <p:txBody>
          <a:bodyPr wrap="none" lIns="0" tIns="0" rIns="0" bIns="0" rtlCol="0" anchor="t"/>
          <a:lstStyle/>
          <a:p>
            <a:pPr algn="r" indent="0" marL="0">
              <a:lnSpc>
                <a:spcPts val="3960"/>
              </a:lnSpc>
              <a:buNone/>
            </a:pPr>
            <a:r>
              <a:rPr lang="en-US" sz="3600" b="1" dirty="0">
                <a:solidFill>
                  <a:srgbClr val="F4F1EA"/>
                </a:solidFill>
                <a:latin typeface="Carlito" pitchFamily="34" charset="0"/>
                <a:ea typeface="Carlito" pitchFamily="34" charset="-122"/>
                <a:cs typeface="Carlito" pitchFamily="34" charset="-120"/>
              </a:rPr>
              <a:t>الأعمال</a:t>
            </a:r>
            <a:endParaRPr lang="en-US" sz="3600" dirty="0"/>
          </a:p>
        </p:txBody>
      </p:sp>
      <p:sp>
        <p:nvSpPr>
          <p:cNvPr id="7" name="Text 5"/>
          <p:cNvSpPr/>
          <p:nvPr/>
        </p:nvSpPr>
        <p:spPr>
          <a:xfrm>
            <a:off x="4714875" y="1831591"/>
            <a:ext cx="3857625" cy="394924"/>
          </a:xfrm>
          <a:prstGeom prst="rect">
            <a:avLst/>
          </a:prstGeom>
          <a:noFill/>
          <a:ln/>
        </p:spPr>
        <p:txBody>
          <a:bodyPr wrap="square" lIns="0" tIns="0" rIns="0" bIns="0" rtlCol="0" anchor="t"/>
          <a:lstStyle/>
          <a:p>
            <a:pPr algn="r" indent="0" marL="0">
              <a:lnSpc>
                <a:spcPts val="1440"/>
              </a:lnSpc>
              <a:buNone/>
            </a:pPr>
            <a:r>
              <a:rPr lang="en-US" sz="900" i="1" dirty="0">
                <a:solidFill>
                  <a:srgbClr val="F4F1EA">
                    <a:alpha val="70000"/>
                  </a:srgbClr>
                </a:solidFill>
                <a:latin typeface="Carlito" pitchFamily="34" charset="0"/>
                <a:ea typeface="Carlito" pitchFamily="34" charset="-122"/>
                <a:cs typeface="Carlito" pitchFamily="34" charset="-120"/>
              </a:rPr>
              <a:t>A snapshot of real, shipped work — mobile apps, websites, and platforms built end-to-end by mishhartick.</a:t>
            </a:r>
            <a:endParaRPr lang="en-US" sz="900" dirty="0"/>
          </a:p>
        </p:txBody>
      </p:sp>
      <p:sp>
        <p:nvSpPr>
          <p:cNvPr id="8" name="Text 6"/>
          <p:cNvSpPr/>
          <p:nvPr/>
        </p:nvSpPr>
        <p:spPr>
          <a:xfrm>
            <a:off x="6893004" y="2597311"/>
            <a:ext cx="1479471" cy="329756"/>
          </a:xfrm>
          <a:prstGeom prst="rect">
            <a:avLst/>
          </a:prstGeom>
          <a:noFill/>
          <a:ln/>
        </p:spPr>
        <p:txBody>
          <a:bodyPr wrap="none" lIns="0" tIns="0" rIns="0" bIns="0" rtlCol="0" anchor="t">
            <a:normAutofit/>
          </a:bodyPr>
          <a:lstStyle/>
          <a:p>
            <a:pPr algn="r" indent="0" marL="0">
              <a:lnSpc>
                <a:spcPts val="2475"/>
              </a:lnSpc>
              <a:buNone/>
            </a:pPr>
            <a:r>
              <a:rPr lang="en-US" sz="2475" dirty="0">
                <a:solidFill>
                  <a:srgbClr val="E5B929"/>
                </a:solidFill>
                <a:latin typeface="Liberation Sans Narrow" pitchFamily="34" charset="0"/>
                <a:ea typeface="Liberation Sans Narrow" pitchFamily="34" charset="-122"/>
                <a:cs typeface="Liberation Sans Narrow" pitchFamily="34" charset="-120"/>
              </a:rPr>
              <a:t>08</a:t>
            </a:r>
            <a:endParaRPr lang="en-US" sz="2475" dirty="0"/>
          </a:p>
        </p:txBody>
      </p:sp>
      <p:sp>
        <p:nvSpPr>
          <p:cNvPr id="9" name="Text 7"/>
          <p:cNvSpPr/>
          <p:nvPr/>
        </p:nvSpPr>
        <p:spPr>
          <a:xfrm>
            <a:off x="7288763" y="2954499"/>
            <a:ext cx="1083712" cy="115443"/>
          </a:xfrm>
          <a:prstGeom prst="rect">
            <a:avLst/>
          </a:prstGeom>
          <a:noFill/>
          <a:ln/>
        </p:spPr>
        <p:txBody>
          <a:bodyPr wrap="none" lIns="0" tIns="0" rIns="0" bIns="0" rtlCol="0" anchor="t">
            <a:normAutofit/>
          </a:bodyPr>
          <a:lstStyle/>
          <a:p>
            <a:pPr algn="r" indent="0" marL="0">
              <a:lnSpc>
                <a:spcPts val="1013"/>
              </a:lnSpc>
              <a:buNone/>
            </a:pPr>
            <a:r>
              <a:rPr lang="en-US" sz="800" dirty="0">
                <a:solidFill>
                  <a:srgbClr val="F4F1EA">
                    <a:alpha val="70000"/>
                  </a:srgbClr>
                </a:solidFill>
                <a:latin typeface="Carlito" pitchFamily="34" charset="0"/>
                <a:ea typeface="Carlito" pitchFamily="34" charset="-122"/>
                <a:cs typeface="Carlito" pitchFamily="34" charset="-120"/>
              </a:rPr>
              <a:t>مشاريع منشورة</a:t>
            </a:r>
            <a:endParaRPr lang="en-US" sz="800" dirty="0"/>
          </a:p>
        </p:txBody>
      </p:sp>
      <p:sp>
        <p:nvSpPr>
          <p:cNvPr id="10" name="Text 8"/>
          <p:cNvSpPr/>
          <p:nvPr/>
        </p:nvSpPr>
        <p:spPr>
          <a:xfrm>
            <a:off x="7184737" y="3097374"/>
            <a:ext cx="1187738" cy="329184"/>
          </a:xfrm>
          <a:prstGeom prst="rect">
            <a:avLst/>
          </a:prstGeom>
          <a:noFill/>
          <a:ln/>
        </p:spPr>
        <p:txBody>
          <a:bodyPr wrap="square" lIns="0" tIns="0" rIns="0" bIns="0" rtlCol="0" anchor="t"/>
          <a:lstStyle/>
          <a:p>
            <a:pPr algn="r" indent="0" marL="0">
              <a:lnSpc>
                <a:spcPts val="844"/>
              </a:lnSpc>
              <a:buNone/>
            </a:pPr>
            <a:r>
              <a:rPr lang="en-US" sz="800" spc="90" kern="0" dirty="0">
                <a:solidFill>
                  <a:srgbClr val="F4F1EA">
                    <a:alpha val="45000"/>
                  </a:srgbClr>
                </a:solidFill>
                <a:latin typeface="Carlito" pitchFamily="34" charset="0"/>
                <a:ea typeface="Carlito" pitchFamily="34" charset="-122"/>
                <a:cs typeface="Carlito" pitchFamily="34" charset="-120"/>
              </a:rPr>
              <a:t>PUBLISHED PROJECTS</a:t>
            </a:r>
            <a:endParaRPr lang="en-US" sz="800" dirty="0"/>
          </a:p>
        </p:txBody>
      </p:sp>
      <p:sp>
        <p:nvSpPr>
          <p:cNvPr id="11" name="Text 9"/>
          <p:cNvSpPr/>
          <p:nvPr/>
        </p:nvSpPr>
        <p:spPr>
          <a:xfrm>
            <a:off x="7241195" y="2668749"/>
            <a:ext cx="6586" cy="571500"/>
          </a:xfrm>
          <a:prstGeom prst="rect">
            <a:avLst/>
          </a:prstGeom>
          <a:solidFill>
            <a:srgbClr val="D4A017">
              <a:alpha val="40000"/>
            </a:srgbClr>
          </a:solidFill>
          <a:ln/>
        </p:spPr>
        <p:txBody>
          <a:bodyPr wrap="square" rtlCol="0" anchor="ctr"/>
          <a:lstStyle/>
          <a:p>
            <a:pPr indent="0" marL="0">
              <a:buNone/>
            </a:pPr>
            <a:endParaRPr lang="en-US" dirty="0"/>
          </a:p>
        </p:txBody>
      </p:sp>
      <p:sp>
        <p:nvSpPr>
          <p:cNvPr id="12" name="Text 10"/>
          <p:cNvSpPr/>
          <p:nvPr/>
        </p:nvSpPr>
        <p:spPr>
          <a:xfrm>
            <a:off x="6160524" y="2597311"/>
            <a:ext cx="880646" cy="329756"/>
          </a:xfrm>
          <a:prstGeom prst="rect">
            <a:avLst/>
          </a:prstGeom>
          <a:noFill/>
          <a:ln/>
        </p:spPr>
        <p:txBody>
          <a:bodyPr wrap="none" lIns="0" tIns="0" rIns="0" bIns="0" rtlCol="0" anchor="t">
            <a:normAutofit/>
          </a:bodyPr>
          <a:lstStyle/>
          <a:p>
            <a:pPr algn="r" indent="0" marL="0">
              <a:lnSpc>
                <a:spcPts val="2475"/>
              </a:lnSpc>
              <a:buNone/>
            </a:pPr>
            <a:r>
              <a:rPr lang="en-US" sz="2475" dirty="0">
                <a:solidFill>
                  <a:srgbClr val="E5B929"/>
                </a:solidFill>
                <a:latin typeface="Liberation Sans Narrow" pitchFamily="34" charset="0"/>
                <a:ea typeface="Liberation Sans Narrow" pitchFamily="34" charset="-122"/>
                <a:cs typeface="Liberation Sans Narrow" pitchFamily="34" charset="-120"/>
              </a:rPr>
              <a:t>05</a:t>
            </a:r>
            <a:endParaRPr lang="en-US" sz="2475" dirty="0"/>
          </a:p>
        </p:txBody>
      </p:sp>
      <p:sp>
        <p:nvSpPr>
          <p:cNvPr id="13" name="Text 11"/>
          <p:cNvSpPr/>
          <p:nvPr/>
        </p:nvSpPr>
        <p:spPr>
          <a:xfrm>
            <a:off x="6387347" y="2954499"/>
            <a:ext cx="662574" cy="115443"/>
          </a:xfrm>
          <a:prstGeom prst="rect">
            <a:avLst/>
          </a:prstGeom>
          <a:noFill/>
          <a:ln/>
        </p:spPr>
        <p:txBody>
          <a:bodyPr wrap="none" lIns="0" tIns="0" rIns="0" bIns="0" rtlCol="0" anchor="t">
            <a:normAutofit/>
          </a:bodyPr>
          <a:lstStyle/>
          <a:p>
            <a:pPr algn="r" indent="0" marL="0">
              <a:lnSpc>
                <a:spcPts val="1013"/>
              </a:lnSpc>
              <a:buNone/>
            </a:pPr>
            <a:r>
              <a:rPr lang="en-US" sz="800" dirty="0">
                <a:solidFill>
                  <a:srgbClr val="F4F1EA">
                    <a:alpha val="70000"/>
                  </a:srgbClr>
                </a:solidFill>
                <a:latin typeface="Carlito" pitchFamily="34" charset="0"/>
                <a:ea typeface="Carlito" pitchFamily="34" charset="-122"/>
                <a:cs typeface="Carlito" pitchFamily="34" charset="-120"/>
              </a:rPr>
              <a:t>تطبيقات جوال</a:t>
            </a:r>
            <a:endParaRPr lang="en-US" sz="800" dirty="0"/>
          </a:p>
        </p:txBody>
      </p:sp>
      <p:sp>
        <p:nvSpPr>
          <p:cNvPr id="14" name="Text 12"/>
          <p:cNvSpPr/>
          <p:nvPr/>
        </p:nvSpPr>
        <p:spPr>
          <a:xfrm>
            <a:off x="6334177" y="3097374"/>
            <a:ext cx="706993" cy="329184"/>
          </a:xfrm>
          <a:prstGeom prst="rect">
            <a:avLst/>
          </a:prstGeom>
          <a:noFill/>
          <a:ln/>
        </p:spPr>
        <p:txBody>
          <a:bodyPr wrap="square" lIns="0" tIns="0" rIns="0" bIns="0" rtlCol="0" anchor="t"/>
          <a:lstStyle/>
          <a:p>
            <a:pPr algn="r" indent="0" marL="0">
              <a:lnSpc>
                <a:spcPts val="844"/>
              </a:lnSpc>
              <a:buNone/>
            </a:pPr>
            <a:r>
              <a:rPr lang="en-US" sz="800" spc="90" kern="0" dirty="0">
                <a:solidFill>
                  <a:srgbClr val="F4F1EA">
                    <a:alpha val="45000"/>
                  </a:srgbClr>
                </a:solidFill>
                <a:latin typeface="Carlito" pitchFamily="34" charset="0"/>
                <a:ea typeface="Carlito" pitchFamily="34" charset="-122"/>
                <a:cs typeface="Carlito" pitchFamily="34" charset="-120"/>
              </a:rPr>
              <a:t>MOBILE APPS</a:t>
            </a:r>
            <a:endParaRPr lang="en-US" sz="800" dirty="0"/>
          </a:p>
        </p:txBody>
      </p:sp>
      <p:sp>
        <p:nvSpPr>
          <p:cNvPr id="15" name="Text 13"/>
          <p:cNvSpPr/>
          <p:nvPr/>
        </p:nvSpPr>
        <p:spPr>
          <a:xfrm>
            <a:off x="6284156" y="2668749"/>
            <a:ext cx="6586" cy="571500"/>
          </a:xfrm>
          <a:prstGeom prst="rect">
            <a:avLst/>
          </a:prstGeom>
          <a:solidFill>
            <a:srgbClr val="D4A017">
              <a:alpha val="40000"/>
            </a:srgbClr>
          </a:solidFill>
          <a:ln/>
        </p:spPr>
        <p:txBody>
          <a:bodyPr wrap="square" rtlCol="0" anchor="ctr"/>
          <a:lstStyle/>
          <a:p>
            <a:pPr indent="0" marL="0">
              <a:buNone/>
            </a:pPr>
            <a:endParaRPr lang="en-US" dirty="0"/>
          </a:p>
        </p:txBody>
      </p:sp>
      <p:sp>
        <p:nvSpPr>
          <p:cNvPr id="16" name="Text 14"/>
          <p:cNvSpPr/>
          <p:nvPr/>
        </p:nvSpPr>
        <p:spPr>
          <a:xfrm>
            <a:off x="4451248" y="2597311"/>
            <a:ext cx="1632883" cy="329756"/>
          </a:xfrm>
          <a:prstGeom prst="rect">
            <a:avLst/>
          </a:prstGeom>
          <a:noFill/>
          <a:ln/>
        </p:spPr>
        <p:txBody>
          <a:bodyPr wrap="none" lIns="0" tIns="0" rIns="0" bIns="0" rtlCol="0" anchor="t">
            <a:normAutofit/>
          </a:bodyPr>
          <a:lstStyle/>
          <a:p>
            <a:pPr algn="r" indent="0" marL="0">
              <a:lnSpc>
                <a:spcPts val="2475"/>
              </a:lnSpc>
              <a:buNone/>
            </a:pPr>
            <a:r>
              <a:rPr lang="en-US" sz="2475" dirty="0">
                <a:solidFill>
                  <a:srgbClr val="E5B929"/>
                </a:solidFill>
                <a:latin typeface="Liberation Sans Narrow" pitchFamily="34" charset="0"/>
                <a:ea typeface="Liberation Sans Narrow" pitchFamily="34" charset="-122"/>
                <a:cs typeface="Liberation Sans Narrow" pitchFamily="34" charset="-120"/>
              </a:rPr>
              <a:t>03</a:t>
            </a:r>
            <a:endParaRPr lang="en-US" sz="2475" dirty="0"/>
          </a:p>
        </p:txBody>
      </p:sp>
      <p:sp>
        <p:nvSpPr>
          <p:cNvPr id="17" name="Text 15"/>
          <p:cNvSpPr/>
          <p:nvPr/>
        </p:nvSpPr>
        <p:spPr>
          <a:xfrm>
            <a:off x="4888044" y="2954499"/>
            <a:ext cx="1196087" cy="115443"/>
          </a:xfrm>
          <a:prstGeom prst="rect">
            <a:avLst/>
          </a:prstGeom>
          <a:noFill/>
          <a:ln/>
        </p:spPr>
        <p:txBody>
          <a:bodyPr wrap="none" lIns="0" tIns="0" rIns="0" bIns="0" rtlCol="0" anchor="t">
            <a:normAutofit/>
          </a:bodyPr>
          <a:lstStyle/>
          <a:p>
            <a:pPr algn="r" indent="0" marL="0">
              <a:lnSpc>
                <a:spcPts val="1013"/>
              </a:lnSpc>
              <a:buNone/>
            </a:pPr>
            <a:r>
              <a:rPr lang="en-US" sz="800" dirty="0">
                <a:solidFill>
                  <a:srgbClr val="F4F1EA">
                    <a:alpha val="70000"/>
                  </a:srgbClr>
                </a:solidFill>
                <a:latin typeface="Carlito" pitchFamily="34" charset="0"/>
                <a:ea typeface="Carlito" pitchFamily="34" charset="-122"/>
                <a:cs typeface="Carlito" pitchFamily="34" charset="-120"/>
              </a:rPr>
              <a:t>مواقع ومنصات</a:t>
            </a:r>
            <a:endParaRPr lang="en-US" sz="800" dirty="0"/>
          </a:p>
        </p:txBody>
      </p:sp>
      <p:sp>
        <p:nvSpPr>
          <p:cNvPr id="18" name="Text 16"/>
          <p:cNvSpPr/>
          <p:nvPr/>
        </p:nvSpPr>
        <p:spPr>
          <a:xfrm>
            <a:off x="4773232" y="3097374"/>
            <a:ext cx="1310899" cy="329184"/>
          </a:xfrm>
          <a:prstGeom prst="rect">
            <a:avLst/>
          </a:prstGeom>
          <a:noFill/>
          <a:ln/>
        </p:spPr>
        <p:txBody>
          <a:bodyPr wrap="none" lIns="0" tIns="0" rIns="0" bIns="0" rtlCol="0" anchor="t"/>
          <a:lstStyle/>
          <a:p>
            <a:pPr algn="r" indent="0" marL="0">
              <a:lnSpc>
                <a:spcPts val="844"/>
              </a:lnSpc>
              <a:buNone/>
            </a:pPr>
            <a:r>
              <a:rPr lang="en-US" sz="800" spc="90" kern="0" dirty="0">
                <a:solidFill>
                  <a:srgbClr val="F4F1EA">
                    <a:alpha val="45000"/>
                  </a:srgbClr>
                </a:solidFill>
                <a:latin typeface="Carlito" pitchFamily="34" charset="0"/>
                <a:ea typeface="Carlito" pitchFamily="34" charset="-122"/>
                <a:cs typeface="Carlito" pitchFamily="34" charset="-120"/>
              </a:rPr>
              <a:t>WEBSITES &amp; PLATFORMS</a:t>
            </a:r>
            <a:endParaRPr lang="en-US" sz="800" dirty="0"/>
          </a:p>
        </p:txBody>
      </p:sp>
      <p:sp>
        <p:nvSpPr>
          <p:cNvPr id="19" name="Text 17"/>
          <p:cNvSpPr/>
          <p:nvPr/>
        </p:nvSpPr>
        <p:spPr>
          <a:xfrm>
            <a:off x="4856969" y="2668749"/>
            <a:ext cx="6586" cy="571500"/>
          </a:xfrm>
          <a:prstGeom prst="rect">
            <a:avLst/>
          </a:prstGeom>
          <a:solidFill>
            <a:srgbClr val="D4A017">
              <a:alpha val="40000"/>
            </a:srgbClr>
          </a:solidFill>
          <a:ln/>
        </p:spPr>
        <p:txBody>
          <a:bodyPr wrap="square" rtlCol="0" anchor="ctr"/>
          <a:lstStyle/>
          <a:p>
            <a:pPr indent="0" marL="0">
              <a:buNone/>
            </a:pPr>
            <a:endParaRPr lang="en-US" dirty="0"/>
          </a:p>
        </p:txBody>
      </p:sp>
      <p:sp>
        <p:nvSpPr>
          <p:cNvPr id="20" name="Text 18"/>
          <p:cNvSpPr/>
          <p:nvPr/>
        </p:nvSpPr>
        <p:spPr>
          <a:xfrm>
            <a:off x="3469474" y="2597311"/>
            <a:ext cx="1187470" cy="329756"/>
          </a:xfrm>
          <a:prstGeom prst="rect">
            <a:avLst/>
          </a:prstGeom>
          <a:noFill/>
          <a:ln/>
        </p:spPr>
        <p:txBody>
          <a:bodyPr wrap="none" lIns="0" tIns="0" rIns="0" bIns="0" rtlCol="0" anchor="t">
            <a:normAutofit/>
          </a:bodyPr>
          <a:lstStyle/>
          <a:p>
            <a:pPr algn="r" indent="0" marL="0">
              <a:lnSpc>
                <a:spcPts val="2475"/>
              </a:lnSpc>
              <a:buNone/>
            </a:pPr>
            <a:r>
              <a:rPr lang="en-US" sz="2475" dirty="0">
                <a:solidFill>
                  <a:srgbClr val="E5B929"/>
                </a:solidFill>
                <a:latin typeface="Liberation Sans Narrow" pitchFamily="34" charset="0"/>
                <a:ea typeface="Liberation Sans Narrow" pitchFamily="34" charset="-122"/>
                <a:cs typeface="Liberation Sans Narrow" pitchFamily="34" charset="-120"/>
              </a:rPr>
              <a:t>08</a:t>
            </a:r>
            <a:endParaRPr lang="en-US" sz="2475" dirty="0"/>
          </a:p>
        </p:txBody>
      </p:sp>
      <p:sp>
        <p:nvSpPr>
          <p:cNvPr id="21" name="Text 19"/>
          <p:cNvSpPr/>
          <p:nvPr/>
        </p:nvSpPr>
        <p:spPr>
          <a:xfrm>
            <a:off x="3787122" y="2954499"/>
            <a:ext cx="869822" cy="115443"/>
          </a:xfrm>
          <a:prstGeom prst="rect">
            <a:avLst/>
          </a:prstGeom>
          <a:noFill/>
          <a:ln/>
        </p:spPr>
        <p:txBody>
          <a:bodyPr wrap="none" lIns="0" tIns="0" rIns="0" bIns="0" rtlCol="0" anchor="t">
            <a:normAutofit/>
          </a:bodyPr>
          <a:lstStyle/>
          <a:p>
            <a:pPr algn="r" indent="0" marL="0">
              <a:lnSpc>
                <a:spcPts val="1013"/>
              </a:lnSpc>
              <a:buNone/>
            </a:pPr>
            <a:r>
              <a:rPr lang="en-US" sz="800" dirty="0">
                <a:solidFill>
                  <a:srgbClr val="F4F1EA">
                    <a:alpha val="70000"/>
                  </a:srgbClr>
                </a:solidFill>
                <a:latin typeface="Carlito" pitchFamily="34" charset="0"/>
                <a:ea typeface="Carlito" pitchFamily="34" charset="-122"/>
                <a:cs typeface="Carlito" pitchFamily="34" charset="-120"/>
              </a:rPr>
              <a:t>خبراء في الفريق</a:t>
            </a:r>
            <a:endParaRPr lang="en-US" sz="800" dirty="0"/>
          </a:p>
        </p:txBody>
      </p:sp>
      <p:sp>
        <p:nvSpPr>
          <p:cNvPr id="22" name="Text 20"/>
          <p:cNvSpPr/>
          <p:nvPr/>
        </p:nvSpPr>
        <p:spPr>
          <a:xfrm>
            <a:off x="3703628" y="3097374"/>
            <a:ext cx="953316" cy="329184"/>
          </a:xfrm>
          <a:prstGeom prst="rect">
            <a:avLst/>
          </a:prstGeom>
          <a:noFill/>
          <a:ln/>
        </p:spPr>
        <p:txBody>
          <a:bodyPr wrap="square" lIns="0" tIns="0" rIns="0" bIns="0" rtlCol="0" anchor="t"/>
          <a:lstStyle/>
          <a:p>
            <a:pPr algn="r" indent="0" marL="0">
              <a:lnSpc>
                <a:spcPts val="844"/>
              </a:lnSpc>
              <a:buNone/>
            </a:pPr>
            <a:r>
              <a:rPr lang="en-US" sz="800" spc="90" kern="0" dirty="0">
                <a:solidFill>
                  <a:srgbClr val="F4F1EA">
                    <a:alpha val="45000"/>
                  </a:srgbClr>
                </a:solidFill>
                <a:latin typeface="Carlito" pitchFamily="34" charset="0"/>
                <a:ea typeface="Carlito" pitchFamily="34" charset="-122"/>
                <a:cs typeface="Carlito" pitchFamily="34" charset="-120"/>
              </a:rPr>
              <a:t>EXPERTS IN TEAM</a:t>
            </a:r>
            <a:endParaRPr lang="en-US" sz="800" dirty="0"/>
          </a:p>
        </p:txBody>
      </p:sp>
      <p:sp>
        <p:nvSpPr>
          <p:cNvPr id="23" name="Text 21"/>
          <p:cNvSpPr/>
          <p:nvPr/>
        </p:nvSpPr>
        <p:spPr>
          <a:xfrm>
            <a:off x="8114206" y="187223"/>
            <a:ext cx="652604" cy="243488"/>
          </a:xfrm>
          <a:prstGeom prst="roundRect">
            <a:avLst>
              <a:gd name="adj" fmla="val 3907985"/>
            </a:avLst>
          </a:prstGeom>
          <a:noFill/>
          <a:ln w="7144">
            <a:solidFill>
              <a:srgbClr val="E5B929"/>
            </a:solidFill>
            <a:prstDash val="solid"/>
          </a:ln>
        </p:spPr>
        <p:txBody>
          <a:bodyPr wrap="square" rtlCol="0" anchor="ctr"/>
          <a:lstStyle/>
          <a:p>
            <a:pPr indent="0" marL="0">
              <a:buNone/>
            </a:pPr>
            <a:endParaRPr lang="en-US" dirty="0"/>
          </a:p>
        </p:txBody>
      </p:sp>
      <p:sp>
        <p:nvSpPr>
          <p:cNvPr id="24" name="Text 22"/>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F4F1EA"/>
                </a:solidFill>
                <a:latin typeface="Carlito" pitchFamily="34" charset="0"/>
                <a:ea typeface="Carlito" pitchFamily="34" charset="-122"/>
                <a:cs typeface="Carlito" pitchFamily="34" charset="-120"/>
              </a:rPr>
              <a:t>← HOME</a:t>
            </a:r>
            <a:endParaRPr lang="en-US" sz="800" dirty="0"/>
          </a:p>
        </p:txBody>
      </p:sp>
      <p:sp>
        <p:nvSpPr>
          <p:cNvPr id="25" name="Text 23"/>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E5B929"/>
                </a:solidFill>
                <a:latin typeface="Liberation Sans Narrow" pitchFamily="34" charset="0"/>
                <a:ea typeface="Liberation Sans Narrow" pitchFamily="34" charset="-122"/>
                <a:cs typeface="Liberation Sans Narrow" pitchFamily="34" charset="-120"/>
              </a:rPr>
              <a:t>18 / 24</a:t>
            </a:r>
            <a:endParaRPr lang="en-US" sz="800" dirty="0"/>
          </a:p>
        </p:txBody>
      </p:sp>
      <p:sp>
        <p:nvSpPr>
          <p:cNvPr id="26" name="Text 24"/>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E5B929"/>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6640498" y="728663"/>
            <a:ext cx="2103452" cy="128016"/>
          </a:xfrm>
          <a:prstGeom prst="rect">
            <a:avLst/>
          </a:prstGeom>
          <a:noFill/>
          <a:ln/>
        </p:spPr>
        <p:txBody>
          <a:bodyPr wrap="none" lIns="0" tIns="0" rIns="0" bIns="0" rtlCol="0" anchor="t"/>
          <a:lstStyle/>
          <a:p>
            <a:pPr algn="r" indent="0" marL="0">
              <a:lnSpc>
                <a:spcPts val="1013"/>
              </a:lnSpc>
              <a:buNone/>
            </a:pPr>
            <a:r>
              <a:rPr lang="en-US" sz="800" spc="162" kern="0" dirty="0">
                <a:solidFill>
                  <a:srgbClr val="D4A017"/>
                </a:solidFill>
                <a:latin typeface="Carlito" pitchFamily="34" charset="0"/>
                <a:ea typeface="Carlito" pitchFamily="34" charset="-122"/>
                <a:cs typeface="Carlito" pitchFamily="34" charset="-120"/>
              </a:rPr>
              <a:t>PORTFOLIO · MOBILE APPS</a:t>
            </a:r>
            <a:endParaRPr lang="en-US" sz="800" dirty="0"/>
          </a:p>
        </p:txBody>
      </p:sp>
      <p:sp>
        <p:nvSpPr>
          <p:cNvPr id="3" name="Text 1"/>
          <p:cNvSpPr/>
          <p:nvPr/>
        </p:nvSpPr>
        <p:spPr>
          <a:xfrm>
            <a:off x="6321147" y="942975"/>
            <a:ext cx="2422803" cy="379762"/>
          </a:xfrm>
          <a:prstGeom prst="rect">
            <a:avLst/>
          </a:prstGeom>
          <a:noFill/>
          <a:ln/>
        </p:spPr>
        <p:txBody>
          <a:bodyPr wrap="none" lIns="0" tIns="0" rIns="0" bIns="0" rtlCol="0" anchor="t">
            <a:normAutofit/>
          </a:bodyPr>
          <a:lstStyle/>
          <a:p>
            <a:pPr algn="r" indent="0" marL="0">
              <a:lnSpc>
                <a:spcPts val="2869"/>
              </a:lnSpc>
              <a:buNone/>
            </a:pPr>
            <a:r>
              <a:rPr lang="en-US" sz="1913" b="1" dirty="0">
                <a:solidFill>
                  <a:srgbClr val="0A2540"/>
                </a:solidFill>
                <a:latin typeface="Carlito" pitchFamily="34" charset="0"/>
                <a:ea typeface="Carlito" pitchFamily="34" charset="-122"/>
                <a:cs typeface="Carlito" pitchFamily="34" charset="-120"/>
              </a:rPr>
              <a:t>تطبيقات الجوال</a:t>
            </a:r>
            <a:endParaRPr lang="en-US" sz="1913" dirty="0"/>
          </a:p>
        </p:txBody>
      </p:sp>
      <p:sp>
        <p:nvSpPr>
          <p:cNvPr id="4" name="Text 2"/>
          <p:cNvSpPr/>
          <p:nvPr/>
        </p:nvSpPr>
        <p:spPr>
          <a:xfrm>
            <a:off x="6436519" y="1350169"/>
            <a:ext cx="2307431" cy="164592"/>
          </a:xfrm>
          <a:prstGeom prst="rect">
            <a:avLst/>
          </a:prstGeom>
          <a:noFill/>
          <a:ln/>
        </p:spPr>
        <p:txBody>
          <a:bodyPr wrap="square" lIns="0" tIns="0" rIns="0" bIns="0" rtlCol="0" anchor="t"/>
          <a:lstStyle/>
          <a:p>
            <a:pPr algn="r" indent="0" marL="0">
              <a:lnSpc>
                <a:spcPts val="1181"/>
              </a:lnSpc>
              <a:buNone/>
            </a:pPr>
            <a:r>
              <a:rPr lang="en-US" sz="788" dirty="0">
                <a:solidFill>
                  <a:srgbClr val="5B6675"/>
                </a:solidFill>
                <a:latin typeface="Carlito" pitchFamily="34" charset="0"/>
                <a:ea typeface="Carlito" pitchFamily="34" charset="-122"/>
                <a:cs typeface="Carlito" pitchFamily="34" charset="-120"/>
              </a:rPr>
              <a:t>Five Android applications published on Google Play.</a:t>
            </a:r>
            <a:endParaRPr lang="en-US" sz="788" dirty="0"/>
          </a:p>
        </p:txBody>
      </p:sp>
      <p:sp>
        <p:nvSpPr>
          <p:cNvPr id="5" name="Text 3"/>
          <p:cNvSpPr/>
          <p:nvPr/>
        </p:nvSpPr>
        <p:spPr>
          <a:xfrm>
            <a:off x="7147322" y="1632347"/>
            <a:ext cx="1593056" cy="2350294"/>
          </a:xfrm>
          <a:prstGeom prst="roundRect">
            <a:avLst>
              <a:gd name="adj" fmla="val 8371"/>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6" name="Text 4"/>
          <p:cNvSpPr/>
          <p:nvPr/>
        </p:nvSpPr>
        <p:spPr>
          <a:xfrm>
            <a:off x="7150894" y="1635919"/>
            <a:ext cx="1585913" cy="357188"/>
          </a:xfrm>
          <a:prstGeom prst="rect">
            <a:avLst/>
          </a:prstGeom>
          <a:solidFill>
            <a:srgbClr val="0A2540"/>
          </a:solidFill>
          <a:ln/>
        </p:spPr>
        <p:txBody>
          <a:bodyPr wrap="square" rtlCol="0" anchor="ctr"/>
          <a:lstStyle/>
          <a:p>
            <a:pPr indent="0" marL="0">
              <a:buNone/>
            </a:pPr>
            <a:endParaRPr lang="en-US" dirty="0"/>
          </a:p>
        </p:txBody>
      </p:sp>
      <p:sp>
        <p:nvSpPr>
          <p:cNvPr id="7" name="Text 5"/>
          <p:cNvSpPr/>
          <p:nvPr/>
        </p:nvSpPr>
        <p:spPr>
          <a:xfrm>
            <a:off x="8451056" y="1728788"/>
            <a:ext cx="171450" cy="171450"/>
          </a:xfrm>
          <a:prstGeom prst="rect">
            <a:avLst/>
          </a:prstGeom>
          <a:noFill/>
          <a:ln/>
        </p:spPr>
        <p:txBody>
          <a:bodyPr wrap="none" lIns="0" tIns="0" rIns="0" bIns="0" rtlCol="0" anchor="ctr"/>
          <a:lstStyle/>
          <a:p>
            <a:pPr algn="ctr" indent="0" marL="0">
              <a:buNone/>
            </a:pPr>
            <a:r>
              <a:rPr lang="en-US" sz="1688" dirty="0">
                <a:solidFill>
                  <a:srgbClr val="D4A017"/>
                </a:solidFill>
                <a:latin typeface="Segoe UI Symbol" pitchFamily="34" charset="0"/>
                <a:ea typeface="Segoe UI Symbol" pitchFamily="34" charset="-122"/>
                <a:cs typeface="Segoe UI Symbol" pitchFamily="34" charset="-120"/>
              </a:rPr>
              <a:t>▯</a:t>
            </a:r>
            <a:endParaRPr lang="en-US" sz="1688" dirty="0"/>
          </a:p>
        </p:txBody>
      </p:sp>
      <p:sp>
        <p:nvSpPr>
          <p:cNvPr id="8" name="Text 6"/>
          <p:cNvSpPr/>
          <p:nvPr/>
        </p:nvSpPr>
        <p:spPr>
          <a:xfrm>
            <a:off x="7255062" y="1755577"/>
            <a:ext cx="199974" cy="164592"/>
          </a:xfrm>
          <a:prstGeom prst="rect">
            <a:avLst/>
          </a:prstGeom>
          <a:noFill/>
          <a:ln/>
        </p:spPr>
        <p:txBody>
          <a:bodyPr wrap="none" lIns="0" tIns="0" rIns="0" bIns="0" rtlCol="0" anchor="t"/>
          <a:lstStyle/>
          <a:p>
            <a:pPr algn="r" indent="0" marL="0">
              <a:lnSpc>
                <a:spcPts val="928"/>
              </a:lnSpc>
              <a:buNone/>
            </a:pPr>
            <a:r>
              <a:rPr lang="en-US" sz="619" spc="99" kern="0" dirty="0">
                <a:solidFill>
                  <a:srgbClr val="E5B929"/>
                </a:solidFill>
                <a:latin typeface="Liberation Sans Narrow" pitchFamily="34" charset="0"/>
                <a:ea typeface="Liberation Sans Narrow" pitchFamily="34" charset="-122"/>
                <a:cs typeface="Liberation Sans Narrow" pitchFamily="34" charset="-120"/>
              </a:rPr>
              <a:t>P01</a:t>
            </a:r>
            <a:endParaRPr lang="en-US" sz="619" dirty="0"/>
          </a:p>
        </p:txBody>
      </p:sp>
      <p:sp>
        <p:nvSpPr>
          <p:cNvPr id="9" name="Text 7"/>
          <p:cNvSpPr/>
          <p:nvPr/>
        </p:nvSpPr>
        <p:spPr>
          <a:xfrm>
            <a:off x="7150894" y="2107406"/>
            <a:ext cx="1471612" cy="183309"/>
          </a:xfrm>
          <a:prstGeom prst="rect">
            <a:avLst/>
          </a:prstGeom>
          <a:noFill/>
          <a:ln/>
        </p:spPr>
        <p:txBody>
          <a:bodyPr wrap="none" lIns="0" tIns="0" rIns="0" bIns="0" rtlCol="0" anchor="t">
            <a:normAutofit/>
          </a:bodyPr>
          <a:lstStyle/>
          <a:p>
            <a:pPr algn="r" indent="0" marL="0">
              <a:lnSpc>
                <a:spcPts val="1434"/>
              </a:lnSpc>
              <a:buNone/>
            </a:pPr>
            <a:r>
              <a:rPr lang="en-US" sz="956" b="1" dirty="0">
                <a:solidFill>
                  <a:srgbClr val="0A2540"/>
                </a:solidFill>
                <a:latin typeface="Carlito" pitchFamily="34" charset="0"/>
                <a:ea typeface="Carlito" pitchFamily="34" charset="-122"/>
                <a:cs typeface="Carlito" pitchFamily="34" charset="-120"/>
              </a:rPr>
              <a:t>شات العرب</a:t>
            </a:r>
            <a:endParaRPr lang="en-US" sz="956" dirty="0"/>
          </a:p>
        </p:txBody>
      </p:sp>
      <p:sp>
        <p:nvSpPr>
          <p:cNvPr id="10" name="Text 8"/>
          <p:cNvSpPr/>
          <p:nvPr/>
        </p:nvSpPr>
        <p:spPr>
          <a:xfrm>
            <a:off x="7150894" y="2318147"/>
            <a:ext cx="1471613" cy="164592"/>
          </a:xfrm>
          <a:prstGeom prst="rect">
            <a:avLst/>
          </a:prstGeom>
          <a:noFill/>
          <a:ln/>
        </p:spPr>
        <p:txBody>
          <a:bodyPr wrap="none" lIns="0" tIns="0" rIns="0" bIns="0" rtlCol="0" anchor="t"/>
          <a:lstStyle/>
          <a:p>
            <a:pPr algn="r" indent="0" marL="0">
              <a:lnSpc>
                <a:spcPts val="1013"/>
              </a:lnSpc>
              <a:buNone/>
            </a:pPr>
            <a:r>
              <a:rPr lang="en-US" sz="800" spc="68" kern="0" dirty="0">
                <a:solidFill>
                  <a:srgbClr val="5B6675"/>
                </a:solidFill>
                <a:latin typeface="Carlito" pitchFamily="34" charset="0"/>
                <a:ea typeface="Carlito" pitchFamily="34" charset="-122"/>
                <a:cs typeface="Carlito" pitchFamily="34" charset="-120"/>
              </a:rPr>
              <a:t>Chat Al Arab</a:t>
            </a:r>
            <a:endParaRPr lang="en-US" sz="800" dirty="0"/>
          </a:p>
        </p:txBody>
      </p:sp>
      <p:sp>
        <p:nvSpPr>
          <p:cNvPr id="11" name="Text 9"/>
          <p:cNvSpPr/>
          <p:nvPr/>
        </p:nvSpPr>
        <p:spPr>
          <a:xfrm>
            <a:off x="7183755" y="2518172"/>
            <a:ext cx="1438751" cy="1022699"/>
          </a:xfrm>
          <a:prstGeom prst="rect">
            <a:avLst/>
          </a:prstGeom>
          <a:noFill/>
          <a:ln/>
        </p:spPr>
        <p:txBody>
          <a:bodyPr wrap="square" lIns="0" tIns="0" rIns="0" bIns="0" rtlCol="0" anchor="t">
            <a:normAutofit/>
          </a:bodyPr>
          <a:lstStyle/>
          <a:p>
            <a:pPr algn="r" indent="0" marL="0">
              <a:lnSpc>
                <a:spcPts val="1080"/>
              </a:lnSpc>
              <a:buNone/>
            </a:pPr>
            <a:r>
              <a:rPr lang="en-US" sz="800" dirty="0">
                <a:solidFill>
                  <a:srgbClr val="2A3340"/>
                </a:solidFill>
                <a:latin typeface="Carlito" pitchFamily="34" charset="0"/>
                <a:ea typeface="Carlito" pitchFamily="34" charset="-122"/>
                <a:cs typeface="Carlito" pitchFamily="34" charset="-120"/>
              </a:rPr>
              <a:t>تطبيق دردشة عربي للتواصل الاجتماعي.</a:t>
            </a:r>
            <a:endParaRPr lang="en-US" sz="800" dirty="0"/>
          </a:p>
        </p:txBody>
      </p:sp>
      <p:sp>
        <p:nvSpPr>
          <p:cNvPr id="12" name="Text 10"/>
          <p:cNvSpPr/>
          <p:nvPr/>
        </p:nvSpPr>
        <p:spPr>
          <a:xfrm>
            <a:off x="7150894" y="3568303"/>
            <a:ext cx="1471613" cy="126159"/>
          </a:xfrm>
          <a:prstGeom prst="rect">
            <a:avLst/>
          </a:prstGeom>
          <a:noFill/>
          <a:ln/>
        </p:spPr>
        <p:txBody>
          <a:bodyPr wrap="none" lIns="0" tIns="0" rIns="0" bIns="0" rtlCol="0" anchor="t">
            <a:normAutofit/>
          </a:bodyPr>
          <a:lstStyle/>
          <a:p>
            <a:pPr algn="r" indent="0" marL="0">
              <a:lnSpc>
                <a:spcPts val="759"/>
              </a:lnSpc>
              <a:buNone/>
            </a:pPr>
            <a:r>
              <a:rPr lang="en-US" sz="800" spc="81" kern="0" dirty="0">
                <a:solidFill>
                  <a:srgbClr val="D4A017"/>
                </a:solidFill>
                <a:latin typeface="Carlito" pitchFamily="34" charset="0"/>
                <a:ea typeface="Carlito" pitchFamily="34" charset="-122"/>
                <a:cs typeface="Carlito" pitchFamily="34" charset="-120"/>
              </a:rPr>
              <a:t>PLATFORM · GOOGLE PLAY</a:t>
            </a:r>
            <a:endParaRPr lang="en-US" sz="800" dirty="0"/>
          </a:p>
        </p:txBody>
      </p:sp>
      <p:sp>
        <p:nvSpPr>
          <p:cNvPr id="13" name="Shape 11"/>
          <p:cNvSpPr/>
          <p:nvPr/>
        </p:nvSpPr>
        <p:spPr>
          <a:xfrm>
            <a:off x="7265194" y="3861197"/>
            <a:ext cx="1357313" cy="0"/>
          </a:xfrm>
          <a:prstGeom prst="line">
            <a:avLst/>
          </a:prstGeom>
          <a:noFill/>
          <a:ln w="7144">
            <a:solidFill>
              <a:srgbClr val="D4A017"/>
            </a:solidFill>
            <a:prstDash val="dash"/>
          </a:ln>
        </p:spPr>
      </p:sp>
      <p:sp>
        <p:nvSpPr>
          <p:cNvPr id="14" name="Text 12"/>
          <p:cNvSpPr/>
          <p:nvPr/>
        </p:nvSpPr>
        <p:spPr>
          <a:xfrm>
            <a:off x="7150894" y="3721894"/>
            <a:ext cx="1471613" cy="182880"/>
          </a:xfrm>
          <a:prstGeom prst="rect">
            <a:avLst/>
          </a:prstGeom>
          <a:noFill/>
          <a:ln/>
        </p:spPr>
        <p:txBody>
          <a:bodyPr wrap="none" lIns="0" tIns="0" rIns="0" bIns="7144" rtlCol="0" anchor="t"/>
          <a:lstStyle/>
          <a:p>
            <a:pPr algn="r" indent="0" marL="0">
              <a:lnSpc>
                <a:spcPts val="1013"/>
              </a:lnSpc>
              <a:buNone/>
            </a:pPr>
            <a:r>
              <a:rPr lang="en-US" sz="800" dirty="0">
                <a:solidFill>
                  <a:srgbClr val="D4A017"/>
                </a:solidFill>
                <a:latin typeface="Carlito" pitchFamily="34" charset="0"/>
                <a:ea typeface="Carlito" pitchFamily="34" charset="-122"/>
                <a:cs typeface="Carlito" pitchFamily="34" charset="-120"/>
              </a:rPr>
              <a:t>Google Play →</a:t>
            </a:r>
            <a:endParaRPr lang="en-US" sz="800" dirty="0"/>
          </a:p>
        </p:txBody>
      </p:sp>
      <p:sp>
        <p:nvSpPr>
          <p:cNvPr id="15" name="Text 13"/>
          <p:cNvSpPr/>
          <p:nvPr/>
        </p:nvSpPr>
        <p:spPr>
          <a:xfrm>
            <a:off x="5461397" y="1632347"/>
            <a:ext cx="1593056" cy="2350294"/>
          </a:xfrm>
          <a:prstGeom prst="roundRect">
            <a:avLst>
              <a:gd name="adj" fmla="val 8371"/>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16" name="Text 14"/>
          <p:cNvSpPr/>
          <p:nvPr/>
        </p:nvSpPr>
        <p:spPr>
          <a:xfrm>
            <a:off x="5464969" y="1635919"/>
            <a:ext cx="1585913" cy="357188"/>
          </a:xfrm>
          <a:prstGeom prst="rect">
            <a:avLst/>
          </a:prstGeom>
          <a:solidFill>
            <a:srgbClr val="0A2540"/>
          </a:solidFill>
          <a:ln/>
        </p:spPr>
        <p:txBody>
          <a:bodyPr wrap="square" rtlCol="0" anchor="ctr"/>
          <a:lstStyle/>
          <a:p>
            <a:pPr indent="0" marL="0">
              <a:buNone/>
            </a:pPr>
            <a:endParaRPr lang="en-US" dirty="0"/>
          </a:p>
        </p:txBody>
      </p:sp>
      <p:sp>
        <p:nvSpPr>
          <p:cNvPr id="17" name="Text 15"/>
          <p:cNvSpPr/>
          <p:nvPr/>
        </p:nvSpPr>
        <p:spPr>
          <a:xfrm>
            <a:off x="6765131" y="1728788"/>
            <a:ext cx="171450" cy="171450"/>
          </a:xfrm>
          <a:prstGeom prst="rect">
            <a:avLst/>
          </a:prstGeom>
          <a:noFill/>
          <a:ln/>
        </p:spPr>
        <p:txBody>
          <a:bodyPr wrap="none" lIns="0" tIns="0" rIns="0" bIns="0" rtlCol="0" anchor="ctr"/>
          <a:lstStyle/>
          <a:p>
            <a:pPr algn="ctr" indent="0" marL="0">
              <a:buNone/>
            </a:pPr>
            <a:r>
              <a:rPr lang="en-US" sz="1688" dirty="0">
                <a:solidFill>
                  <a:srgbClr val="D4A017"/>
                </a:solidFill>
                <a:latin typeface="Segoe UI Symbol" pitchFamily="34" charset="0"/>
                <a:ea typeface="Segoe UI Symbol" pitchFamily="34" charset="-122"/>
                <a:cs typeface="Segoe UI Symbol" pitchFamily="34" charset="-120"/>
              </a:rPr>
              <a:t>▯</a:t>
            </a:r>
            <a:endParaRPr lang="en-US" sz="1688" dirty="0"/>
          </a:p>
        </p:txBody>
      </p:sp>
      <p:sp>
        <p:nvSpPr>
          <p:cNvPr id="18" name="Text 16"/>
          <p:cNvSpPr/>
          <p:nvPr/>
        </p:nvSpPr>
        <p:spPr>
          <a:xfrm>
            <a:off x="5569137" y="1755577"/>
            <a:ext cx="199974" cy="164592"/>
          </a:xfrm>
          <a:prstGeom prst="rect">
            <a:avLst/>
          </a:prstGeom>
          <a:noFill/>
          <a:ln/>
        </p:spPr>
        <p:txBody>
          <a:bodyPr wrap="none" lIns="0" tIns="0" rIns="0" bIns="0" rtlCol="0" anchor="t"/>
          <a:lstStyle/>
          <a:p>
            <a:pPr algn="r" indent="0" marL="0">
              <a:lnSpc>
                <a:spcPts val="928"/>
              </a:lnSpc>
              <a:buNone/>
            </a:pPr>
            <a:r>
              <a:rPr lang="en-US" sz="619" spc="99" kern="0" dirty="0">
                <a:solidFill>
                  <a:srgbClr val="E5B929"/>
                </a:solidFill>
                <a:latin typeface="Liberation Sans Narrow" pitchFamily="34" charset="0"/>
                <a:ea typeface="Liberation Sans Narrow" pitchFamily="34" charset="-122"/>
                <a:cs typeface="Liberation Sans Narrow" pitchFamily="34" charset="-120"/>
              </a:rPr>
              <a:t>P02</a:t>
            </a:r>
            <a:endParaRPr lang="en-US" sz="619" dirty="0"/>
          </a:p>
        </p:txBody>
      </p:sp>
      <p:sp>
        <p:nvSpPr>
          <p:cNvPr id="19" name="Text 17"/>
          <p:cNvSpPr/>
          <p:nvPr/>
        </p:nvSpPr>
        <p:spPr>
          <a:xfrm>
            <a:off x="5464969" y="2107406"/>
            <a:ext cx="1471612" cy="183309"/>
          </a:xfrm>
          <a:prstGeom prst="rect">
            <a:avLst/>
          </a:prstGeom>
          <a:noFill/>
          <a:ln/>
        </p:spPr>
        <p:txBody>
          <a:bodyPr wrap="none" lIns="0" tIns="0" rIns="0" bIns="0" rtlCol="0" anchor="t">
            <a:normAutofit/>
          </a:bodyPr>
          <a:lstStyle/>
          <a:p>
            <a:pPr algn="r" indent="0" marL="0">
              <a:lnSpc>
                <a:spcPts val="1434"/>
              </a:lnSpc>
              <a:buNone/>
            </a:pPr>
            <a:r>
              <a:rPr lang="en-US" sz="956" b="1" dirty="0">
                <a:solidFill>
                  <a:srgbClr val="0A2540"/>
                </a:solidFill>
                <a:latin typeface="Carlito" pitchFamily="34" charset="0"/>
                <a:ea typeface="Carlito" pitchFamily="34" charset="-122"/>
                <a:cs typeface="Carlito" pitchFamily="34" charset="-120"/>
              </a:rPr>
              <a:t>عبارات</a:t>
            </a:r>
            <a:endParaRPr lang="en-US" sz="956" dirty="0"/>
          </a:p>
        </p:txBody>
      </p:sp>
      <p:sp>
        <p:nvSpPr>
          <p:cNvPr id="20" name="Text 18"/>
          <p:cNvSpPr/>
          <p:nvPr/>
        </p:nvSpPr>
        <p:spPr>
          <a:xfrm>
            <a:off x="5464969" y="2318147"/>
            <a:ext cx="1471612" cy="164592"/>
          </a:xfrm>
          <a:prstGeom prst="rect">
            <a:avLst/>
          </a:prstGeom>
          <a:noFill/>
          <a:ln/>
        </p:spPr>
        <p:txBody>
          <a:bodyPr wrap="none" lIns="0" tIns="0" rIns="0" bIns="0" rtlCol="0" anchor="t"/>
          <a:lstStyle/>
          <a:p>
            <a:pPr algn="r" indent="0" marL="0">
              <a:lnSpc>
                <a:spcPts val="1013"/>
              </a:lnSpc>
              <a:buNone/>
            </a:pPr>
            <a:r>
              <a:rPr lang="en-US" sz="800" spc="68" kern="0" dirty="0">
                <a:solidFill>
                  <a:srgbClr val="5B6675"/>
                </a:solidFill>
                <a:latin typeface="Carlito" pitchFamily="34" charset="0"/>
                <a:ea typeface="Carlito" pitchFamily="34" charset="-122"/>
                <a:cs typeface="Carlito" pitchFamily="34" charset="-120"/>
              </a:rPr>
              <a:t>Ibarat</a:t>
            </a:r>
            <a:endParaRPr lang="en-US" sz="800" dirty="0"/>
          </a:p>
        </p:txBody>
      </p:sp>
      <p:sp>
        <p:nvSpPr>
          <p:cNvPr id="21" name="Text 19"/>
          <p:cNvSpPr/>
          <p:nvPr/>
        </p:nvSpPr>
        <p:spPr>
          <a:xfrm>
            <a:off x="5497830" y="2518172"/>
            <a:ext cx="1438751" cy="1022699"/>
          </a:xfrm>
          <a:prstGeom prst="rect">
            <a:avLst/>
          </a:prstGeom>
          <a:noFill/>
          <a:ln/>
        </p:spPr>
        <p:txBody>
          <a:bodyPr wrap="square" lIns="0" tIns="0" rIns="0" bIns="0" rtlCol="0" anchor="t">
            <a:normAutofit/>
          </a:bodyPr>
          <a:lstStyle/>
          <a:p>
            <a:pPr algn="r" indent="0" marL="0">
              <a:lnSpc>
                <a:spcPts val="1080"/>
              </a:lnSpc>
              <a:buNone/>
            </a:pPr>
            <a:r>
              <a:rPr lang="en-US" sz="800" dirty="0">
                <a:solidFill>
                  <a:srgbClr val="2A3340"/>
                </a:solidFill>
                <a:latin typeface="Carlito" pitchFamily="34" charset="0"/>
                <a:ea typeface="Carlito" pitchFamily="34" charset="-122"/>
                <a:cs typeface="Carlito" pitchFamily="34" charset="-120"/>
              </a:rPr>
              <a:t>تطبيق لمشاركة العبارات والاقتباسات المؤثرة.</a:t>
            </a:r>
            <a:endParaRPr lang="en-US" sz="800" dirty="0"/>
          </a:p>
        </p:txBody>
      </p:sp>
      <p:sp>
        <p:nvSpPr>
          <p:cNvPr id="22" name="Text 20"/>
          <p:cNvSpPr/>
          <p:nvPr/>
        </p:nvSpPr>
        <p:spPr>
          <a:xfrm>
            <a:off x="5464969" y="3568303"/>
            <a:ext cx="1471613" cy="126159"/>
          </a:xfrm>
          <a:prstGeom prst="rect">
            <a:avLst/>
          </a:prstGeom>
          <a:noFill/>
          <a:ln/>
        </p:spPr>
        <p:txBody>
          <a:bodyPr wrap="none" lIns="0" tIns="0" rIns="0" bIns="0" rtlCol="0" anchor="t">
            <a:normAutofit/>
          </a:bodyPr>
          <a:lstStyle/>
          <a:p>
            <a:pPr algn="r" indent="0" marL="0">
              <a:lnSpc>
                <a:spcPts val="759"/>
              </a:lnSpc>
              <a:buNone/>
            </a:pPr>
            <a:r>
              <a:rPr lang="en-US" sz="800" spc="81" kern="0" dirty="0">
                <a:solidFill>
                  <a:srgbClr val="D4A017"/>
                </a:solidFill>
                <a:latin typeface="Carlito" pitchFamily="34" charset="0"/>
                <a:ea typeface="Carlito" pitchFamily="34" charset="-122"/>
                <a:cs typeface="Carlito" pitchFamily="34" charset="-120"/>
              </a:rPr>
              <a:t>PLATFORM · GOOGLE PLAY</a:t>
            </a:r>
            <a:endParaRPr lang="en-US" sz="800" dirty="0"/>
          </a:p>
        </p:txBody>
      </p:sp>
      <p:sp>
        <p:nvSpPr>
          <p:cNvPr id="23" name="Shape 21"/>
          <p:cNvSpPr/>
          <p:nvPr/>
        </p:nvSpPr>
        <p:spPr>
          <a:xfrm>
            <a:off x="5579269" y="3861197"/>
            <a:ext cx="1357313" cy="0"/>
          </a:xfrm>
          <a:prstGeom prst="line">
            <a:avLst/>
          </a:prstGeom>
          <a:noFill/>
          <a:ln w="7144">
            <a:solidFill>
              <a:srgbClr val="D4A017"/>
            </a:solidFill>
            <a:prstDash val="dash"/>
          </a:ln>
        </p:spPr>
      </p:sp>
      <p:sp>
        <p:nvSpPr>
          <p:cNvPr id="24" name="Text 22"/>
          <p:cNvSpPr/>
          <p:nvPr/>
        </p:nvSpPr>
        <p:spPr>
          <a:xfrm>
            <a:off x="5464969" y="3721894"/>
            <a:ext cx="1471613" cy="182880"/>
          </a:xfrm>
          <a:prstGeom prst="rect">
            <a:avLst/>
          </a:prstGeom>
          <a:noFill/>
          <a:ln/>
        </p:spPr>
        <p:txBody>
          <a:bodyPr wrap="none" lIns="0" tIns="0" rIns="0" bIns="7144" rtlCol="0" anchor="t"/>
          <a:lstStyle/>
          <a:p>
            <a:pPr algn="r" indent="0" marL="0">
              <a:lnSpc>
                <a:spcPts val="1013"/>
              </a:lnSpc>
              <a:buNone/>
            </a:pPr>
            <a:r>
              <a:rPr lang="en-US" sz="800" dirty="0">
                <a:solidFill>
                  <a:srgbClr val="D4A017"/>
                </a:solidFill>
                <a:latin typeface="Carlito" pitchFamily="34" charset="0"/>
                <a:ea typeface="Carlito" pitchFamily="34" charset="-122"/>
                <a:cs typeface="Carlito" pitchFamily="34" charset="-120"/>
              </a:rPr>
              <a:t>Google Play →</a:t>
            </a:r>
            <a:endParaRPr lang="en-US" sz="800" dirty="0"/>
          </a:p>
        </p:txBody>
      </p:sp>
      <p:sp>
        <p:nvSpPr>
          <p:cNvPr id="25" name="Text 23"/>
          <p:cNvSpPr/>
          <p:nvPr/>
        </p:nvSpPr>
        <p:spPr>
          <a:xfrm>
            <a:off x="3775472" y="1632347"/>
            <a:ext cx="1593056" cy="2350294"/>
          </a:xfrm>
          <a:prstGeom prst="roundRect">
            <a:avLst>
              <a:gd name="adj" fmla="val 8371"/>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26" name="Text 24"/>
          <p:cNvSpPr/>
          <p:nvPr/>
        </p:nvSpPr>
        <p:spPr>
          <a:xfrm>
            <a:off x="3779044" y="1635919"/>
            <a:ext cx="1585913" cy="357188"/>
          </a:xfrm>
          <a:prstGeom prst="rect">
            <a:avLst/>
          </a:prstGeom>
          <a:solidFill>
            <a:srgbClr val="0A2540"/>
          </a:solidFill>
          <a:ln/>
        </p:spPr>
        <p:txBody>
          <a:bodyPr wrap="square" rtlCol="0" anchor="ctr"/>
          <a:lstStyle/>
          <a:p>
            <a:pPr indent="0" marL="0">
              <a:buNone/>
            </a:pPr>
            <a:endParaRPr lang="en-US" dirty="0"/>
          </a:p>
        </p:txBody>
      </p:sp>
      <p:sp>
        <p:nvSpPr>
          <p:cNvPr id="27" name="Text 25"/>
          <p:cNvSpPr/>
          <p:nvPr/>
        </p:nvSpPr>
        <p:spPr>
          <a:xfrm>
            <a:off x="5079206" y="1728788"/>
            <a:ext cx="171450" cy="171450"/>
          </a:xfrm>
          <a:prstGeom prst="rect">
            <a:avLst/>
          </a:prstGeom>
          <a:noFill/>
          <a:ln/>
        </p:spPr>
        <p:txBody>
          <a:bodyPr wrap="none" lIns="0" tIns="0" rIns="0" bIns="0" rtlCol="0" anchor="ctr"/>
          <a:lstStyle/>
          <a:p>
            <a:pPr algn="ctr" indent="0" marL="0">
              <a:buNone/>
            </a:pPr>
            <a:r>
              <a:rPr lang="en-US" sz="1688" dirty="0">
                <a:solidFill>
                  <a:srgbClr val="D4A017"/>
                </a:solidFill>
                <a:latin typeface="Segoe UI Symbol" pitchFamily="34" charset="0"/>
                <a:ea typeface="Segoe UI Symbol" pitchFamily="34" charset="-122"/>
                <a:cs typeface="Segoe UI Symbol" pitchFamily="34" charset="-120"/>
              </a:rPr>
              <a:t>▯</a:t>
            </a:r>
            <a:endParaRPr lang="en-US" sz="1688" dirty="0"/>
          </a:p>
        </p:txBody>
      </p:sp>
      <p:sp>
        <p:nvSpPr>
          <p:cNvPr id="28" name="Text 26"/>
          <p:cNvSpPr/>
          <p:nvPr/>
        </p:nvSpPr>
        <p:spPr>
          <a:xfrm>
            <a:off x="3883212" y="1755577"/>
            <a:ext cx="199974" cy="164592"/>
          </a:xfrm>
          <a:prstGeom prst="rect">
            <a:avLst/>
          </a:prstGeom>
          <a:noFill/>
          <a:ln/>
        </p:spPr>
        <p:txBody>
          <a:bodyPr wrap="none" lIns="0" tIns="0" rIns="0" bIns="0" rtlCol="0" anchor="t"/>
          <a:lstStyle/>
          <a:p>
            <a:pPr algn="r" indent="0" marL="0">
              <a:lnSpc>
                <a:spcPts val="928"/>
              </a:lnSpc>
              <a:buNone/>
            </a:pPr>
            <a:r>
              <a:rPr lang="en-US" sz="619" spc="99" kern="0" dirty="0">
                <a:solidFill>
                  <a:srgbClr val="E5B929"/>
                </a:solidFill>
                <a:latin typeface="Liberation Sans Narrow" pitchFamily="34" charset="0"/>
                <a:ea typeface="Liberation Sans Narrow" pitchFamily="34" charset="-122"/>
                <a:cs typeface="Liberation Sans Narrow" pitchFamily="34" charset="-120"/>
              </a:rPr>
              <a:t>P03</a:t>
            </a:r>
            <a:endParaRPr lang="en-US" sz="619" dirty="0"/>
          </a:p>
        </p:txBody>
      </p:sp>
      <p:sp>
        <p:nvSpPr>
          <p:cNvPr id="29" name="Text 27"/>
          <p:cNvSpPr/>
          <p:nvPr/>
        </p:nvSpPr>
        <p:spPr>
          <a:xfrm>
            <a:off x="3779044" y="2107406"/>
            <a:ext cx="1471613" cy="183309"/>
          </a:xfrm>
          <a:prstGeom prst="rect">
            <a:avLst/>
          </a:prstGeom>
          <a:noFill/>
          <a:ln/>
        </p:spPr>
        <p:txBody>
          <a:bodyPr wrap="none" lIns="0" tIns="0" rIns="0" bIns="0" rtlCol="0" anchor="t">
            <a:normAutofit/>
          </a:bodyPr>
          <a:lstStyle/>
          <a:p>
            <a:pPr algn="r" indent="0" marL="0">
              <a:lnSpc>
                <a:spcPts val="1434"/>
              </a:lnSpc>
              <a:buNone/>
            </a:pPr>
            <a:r>
              <a:rPr lang="en-US" sz="956" b="1" dirty="0">
                <a:solidFill>
                  <a:srgbClr val="0A2540"/>
                </a:solidFill>
                <a:latin typeface="Carlito" pitchFamily="34" charset="0"/>
                <a:ea typeface="Carlito" pitchFamily="34" charset="-122"/>
                <a:cs typeface="Carlito" pitchFamily="34" charset="-120"/>
              </a:rPr>
              <a:t>زخرفة لوحة مفاتيح</a:t>
            </a:r>
            <a:endParaRPr lang="en-US" sz="956" dirty="0"/>
          </a:p>
        </p:txBody>
      </p:sp>
      <p:sp>
        <p:nvSpPr>
          <p:cNvPr id="30" name="Text 28"/>
          <p:cNvSpPr/>
          <p:nvPr/>
        </p:nvSpPr>
        <p:spPr>
          <a:xfrm>
            <a:off x="3779044" y="2318147"/>
            <a:ext cx="1471613" cy="164592"/>
          </a:xfrm>
          <a:prstGeom prst="rect">
            <a:avLst/>
          </a:prstGeom>
          <a:noFill/>
          <a:ln/>
        </p:spPr>
        <p:txBody>
          <a:bodyPr wrap="none" lIns="0" tIns="0" rIns="0" bIns="0" rtlCol="0" anchor="t"/>
          <a:lstStyle/>
          <a:p>
            <a:pPr algn="r" indent="0" marL="0">
              <a:lnSpc>
                <a:spcPts val="1013"/>
              </a:lnSpc>
              <a:buNone/>
            </a:pPr>
            <a:r>
              <a:rPr lang="en-US" sz="800" spc="68" kern="0" dirty="0">
                <a:solidFill>
                  <a:srgbClr val="5B6675"/>
                </a:solidFill>
                <a:latin typeface="Carlito" pitchFamily="34" charset="0"/>
                <a:ea typeface="Carlito" pitchFamily="34" charset="-122"/>
                <a:cs typeface="Carlito" pitchFamily="34" charset="-120"/>
              </a:rPr>
              <a:t>Zakhrafa Keyboard</a:t>
            </a:r>
            <a:endParaRPr lang="en-US" sz="800" dirty="0"/>
          </a:p>
        </p:txBody>
      </p:sp>
      <p:sp>
        <p:nvSpPr>
          <p:cNvPr id="31" name="Text 29"/>
          <p:cNvSpPr/>
          <p:nvPr/>
        </p:nvSpPr>
        <p:spPr>
          <a:xfrm>
            <a:off x="3811905" y="2518172"/>
            <a:ext cx="1438751" cy="1022699"/>
          </a:xfrm>
          <a:prstGeom prst="rect">
            <a:avLst/>
          </a:prstGeom>
          <a:noFill/>
          <a:ln/>
        </p:spPr>
        <p:txBody>
          <a:bodyPr wrap="square" lIns="0" tIns="0" rIns="0" bIns="0" rtlCol="0" anchor="t">
            <a:normAutofit/>
          </a:bodyPr>
          <a:lstStyle/>
          <a:p>
            <a:pPr algn="r" indent="0" marL="0">
              <a:lnSpc>
                <a:spcPts val="1080"/>
              </a:lnSpc>
              <a:buNone/>
            </a:pPr>
            <a:r>
              <a:rPr lang="en-US" sz="800" dirty="0">
                <a:solidFill>
                  <a:srgbClr val="2A3340"/>
                </a:solidFill>
                <a:latin typeface="Carlito" pitchFamily="34" charset="0"/>
                <a:ea typeface="Carlito" pitchFamily="34" charset="-122"/>
                <a:cs typeface="Carlito" pitchFamily="34" charset="-120"/>
              </a:rPr>
              <a:t>لوحة مفاتيح عربية مع زخرفة وأنماط كتابة إبداعية.</a:t>
            </a:r>
            <a:endParaRPr lang="en-US" sz="800" dirty="0"/>
          </a:p>
        </p:txBody>
      </p:sp>
      <p:sp>
        <p:nvSpPr>
          <p:cNvPr id="32" name="Text 30"/>
          <p:cNvSpPr/>
          <p:nvPr/>
        </p:nvSpPr>
        <p:spPr>
          <a:xfrm>
            <a:off x="3779044" y="3568303"/>
            <a:ext cx="1471613" cy="126159"/>
          </a:xfrm>
          <a:prstGeom prst="rect">
            <a:avLst/>
          </a:prstGeom>
          <a:noFill/>
          <a:ln/>
        </p:spPr>
        <p:txBody>
          <a:bodyPr wrap="none" lIns="0" tIns="0" rIns="0" bIns="0" rtlCol="0" anchor="t">
            <a:normAutofit/>
          </a:bodyPr>
          <a:lstStyle/>
          <a:p>
            <a:pPr algn="r" indent="0" marL="0">
              <a:lnSpc>
                <a:spcPts val="759"/>
              </a:lnSpc>
              <a:buNone/>
            </a:pPr>
            <a:r>
              <a:rPr lang="en-US" sz="800" spc="81" kern="0" dirty="0">
                <a:solidFill>
                  <a:srgbClr val="D4A017"/>
                </a:solidFill>
                <a:latin typeface="Carlito" pitchFamily="34" charset="0"/>
                <a:ea typeface="Carlito" pitchFamily="34" charset="-122"/>
                <a:cs typeface="Carlito" pitchFamily="34" charset="-120"/>
              </a:rPr>
              <a:t>PLATFORM · GOOGLE PLAY</a:t>
            </a:r>
            <a:endParaRPr lang="en-US" sz="800" dirty="0"/>
          </a:p>
        </p:txBody>
      </p:sp>
      <p:sp>
        <p:nvSpPr>
          <p:cNvPr id="33" name="Shape 31"/>
          <p:cNvSpPr/>
          <p:nvPr/>
        </p:nvSpPr>
        <p:spPr>
          <a:xfrm>
            <a:off x="3893344" y="3861197"/>
            <a:ext cx="1357313" cy="0"/>
          </a:xfrm>
          <a:prstGeom prst="line">
            <a:avLst/>
          </a:prstGeom>
          <a:noFill/>
          <a:ln w="7144">
            <a:solidFill>
              <a:srgbClr val="D4A017"/>
            </a:solidFill>
            <a:prstDash val="dash"/>
          </a:ln>
        </p:spPr>
      </p:sp>
      <p:sp>
        <p:nvSpPr>
          <p:cNvPr id="34" name="Text 32"/>
          <p:cNvSpPr/>
          <p:nvPr/>
        </p:nvSpPr>
        <p:spPr>
          <a:xfrm>
            <a:off x="3779044" y="3721894"/>
            <a:ext cx="1471613" cy="182880"/>
          </a:xfrm>
          <a:prstGeom prst="rect">
            <a:avLst/>
          </a:prstGeom>
          <a:noFill/>
          <a:ln/>
        </p:spPr>
        <p:txBody>
          <a:bodyPr wrap="none" lIns="0" tIns="0" rIns="0" bIns="7144" rtlCol="0" anchor="t"/>
          <a:lstStyle/>
          <a:p>
            <a:pPr algn="r" indent="0" marL="0">
              <a:lnSpc>
                <a:spcPts val="1013"/>
              </a:lnSpc>
              <a:buNone/>
            </a:pPr>
            <a:r>
              <a:rPr lang="en-US" sz="800" dirty="0">
                <a:solidFill>
                  <a:srgbClr val="D4A017"/>
                </a:solidFill>
                <a:latin typeface="Carlito" pitchFamily="34" charset="0"/>
                <a:ea typeface="Carlito" pitchFamily="34" charset="-122"/>
                <a:cs typeface="Carlito" pitchFamily="34" charset="-120"/>
              </a:rPr>
              <a:t>Google Play →</a:t>
            </a:r>
            <a:endParaRPr lang="en-US" sz="800" dirty="0"/>
          </a:p>
        </p:txBody>
      </p:sp>
      <p:sp>
        <p:nvSpPr>
          <p:cNvPr id="35" name="Text 33"/>
          <p:cNvSpPr/>
          <p:nvPr/>
        </p:nvSpPr>
        <p:spPr>
          <a:xfrm>
            <a:off x="2089547" y="1632347"/>
            <a:ext cx="1593056" cy="2350294"/>
          </a:xfrm>
          <a:prstGeom prst="roundRect">
            <a:avLst>
              <a:gd name="adj" fmla="val 8371"/>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36" name="Text 34"/>
          <p:cNvSpPr/>
          <p:nvPr/>
        </p:nvSpPr>
        <p:spPr>
          <a:xfrm>
            <a:off x="2093119" y="1635919"/>
            <a:ext cx="1585913" cy="357188"/>
          </a:xfrm>
          <a:prstGeom prst="rect">
            <a:avLst/>
          </a:prstGeom>
          <a:solidFill>
            <a:srgbClr val="0A2540"/>
          </a:solidFill>
          <a:ln/>
        </p:spPr>
        <p:txBody>
          <a:bodyPr wrap="square" rtlCol="0" anchor="ctr"/>
          <a:lstStyle/>
          <a:p>
            <a:pPr indent="0" marL="0">
              <a:buNone/>
            </a:pPr>
            <a:endParaRPr lang="en-US" dirty="0"/>
          </a:p>
        </p:txBody>
      </p:sp>
      <p:sp>
        <p:nvSpPr>
          <p:cNvPr id="37" name="Text 35"/>
          <p:cNvSpPr/>
          <p:nvPr/>
        </p:nvSpPr>
        <p:spPr>
          <a:xfrm>
            <a:off x="3393281" y="1728788"/>
            <a:ext cx="171450" cy="171450"/>
          </a:xfrm>
          <a:prstGeom prst="rect">
            <a:avLst/>
          </a:prstGeom>
          <a:noFill/>
          <a:ln/>
        </p:spPr>
        <p:txBody>
          <a:bodyPr wrap="none" lIns="0" tIns="0" rIns="0" bIns="0" rtlCol="0" anchor="ctr"/>
          <a:lstStyle/>
          <a:p>
            <a:pPr algn="ctr" indent="0" marL="0">
              <a:buNone/>
            </a:pPr>
            <a:r>
              <a:rPr lang="en-US" sz="1688" dirty="0">
                <a:solidFill>
                  <a:srgbClr val="D4A017"/>
                </a:solidFill>
                <a:latin typeface="Segoe UI Symbol" pitchFamily="34" charset="0"/>
                <a:ea typeface="Segoe UI Symbol" pitchFamily="34" charset="-122"/>
                <a:cs typeface="Segoe UI Symbol" pitchFamily="34" charset="-120"/>
              </a:rPr>
              <a:t>▯</a:t>
            </a:r>
            <a:endParaRPr lang="en-US" sz="1688" dirty="0"/>
          </a:p>
        </p:txBody>
      </p:sp>
      <p:sp>
        <p:nvSpPr>
          <p:cNvPr id="38" name="Text 36"/>
          <p:cNvSpPr/>
          <p:nvPr/>
        </p:nvSpPr>
        <p:spPr>
          <a:xfrm>
            <a:off x="2197287" y="1755577"/>
            <a:ext cx="199974" cy="164592"/>
          </a:xfrm>
          <a:prstGeom prst="rect">
            <a:avLst/>
          </a:prstGeom>
          <a:noFill/>
          <a:ln/>
        </p:spPr>
        <p:txBody>
          <a:bodyPr wrap="none" lIns="0" tIns="0" rIns="0" bIns="0" rtlCol="0" anchor="t"/>
          <a:lstStyle/>
          <a:p>
            <a:pPr algn="r" indent="0" marL="0">
              <a:lnSpc>
                <a:spcPts val="928"/>
              </a:lnSpc>
              <a:buNone/>
            </a:pPr>
            <a:r>
              <a:rPr lang="en-US" sz="619" spc="99" kern="0" dirty="0">
                <a:solidFill>
                  <a:srgbClr val="E5B929"/>
                </a:solidFill>
                <a:latin typeface="Liberation Sans Narrow" pitchFamily="34" charset="0"/>
                <a:ea typeface="Liberation Sans Narrow" pitchFamily="34" charset="-122"/>
                <a:cs typeface="Liberation Sans Narrow" pitchFamily="34" charset="-120"/>
              </a:rPr>
              <a:t>P04</a:t>
            </a:r>
            <a:endParaRPr lang="en-US" sz="619" dirty="0"/>
          </a:p>
        </p:txBody>
      </p:sp>
      <p:sp>
        <p:nvSpPr>
          <p:cNvPr id="39" name="Text 37"/>
          <p:cNvSpPr/>
          <p:nvPr/>
        </p:nvSpPr>
        <p:spPr>
          <a:xfrm>
            <a:off x="2093119" y="2107406"/>
            <a:ext cx="1471613" cy="183309"/>
          </a:xfrm>
          <a:prstGeom prst="rect">
            <a:avLst/>
          </a:prstGeom>
          <a:noFill/>
          <a:ln/>
        </p:spPr>
        <p:txBody>
          <a:bodyPr wrap="none" lIns="0" tIns="0" rIns="0" bIns="0" rtlCol="0" anchor="t">
            <a:normAutofit/>
          </a:bodyPr>
          <a:lstStyle/>
          <a:p>
            <a:pPr algn="r" indent="0" marL="0">
              <a:lnSpc>
                <a:spcPts val="1434"/>
              </a:lnSpc>
              <a:buNone/>
            </a:pPr>
            <a:r>
              <a:rPr lang="en-US" sz="956" b="1" dirty="0">
                <a:solidFill>
                  <a:srgbClr val="0A2540"/>
                </a:solidFill>
                <a:latin typeface="Carlito" pitchFamily="34" charset="0"/>
                <a:ea typeface="Carlito" pitchFamily="34" charset="-122"/>
                <a:cs typeface="Carlito" pitchFamily="34" charset="-120"/>
              </a:rPr>
              <a:t>حالات فيديو</a:t>
            </a:r>
            <a:endParaRPr lang="en-US" sz="956" dirty="0"/>
          </a:p>
        </p:txBody>
      </p:sp>
      <p:sp>
        <p:nvSpPr>
          <p:cNvPr id="40" name="Text 38"/>
          <p:cNvSpPr/>
          <p:nvPr/>
        </p:nvSpPr>
        <p:spPr>
          <a:xfrm>
            <a:off x="2093119" y="2318147"/>
            <a:ext cx="1471613" cy="164592"/>
          </a:xfrm>
          <a:prstGeom prst="rect">
            <a:avLst/>
          </a:prstGeom>
          <a:noFill/>
          <a:ln/>
        </p:spPr>
        <p:txBody>
          <a:bodyPr wrap="none" lIns="0" tIns="0" rIns="0" bIns="0" rtlCol="0" anchor="t"/>
          <a:lstStyle/>
          <a:p>
            <a:pPr algn="r" indent="0" marL="0">
              <a:lnSpc>
                <a:spcPts val="1013"/>
              </a:lnSpc>
              <a:buNone/>
            </a:pPr>
            <a:r>
              <a:rPr lang="en-US" sz="800" spc="68" kern="0" dirty="0">
                <a:solidFill>
                  <a:srgbClr val="5B6675"/>
                </a:solidFill>
                <a:latin typeface="Carlito" pitchFamily="34" charset="0"/>
                <a:ea typeface="Carlito" pitchFamily="34" charset="-122"/>
                <a:cs typeface="Carlito" pitchFamily="34" charset="-120"/>
              </a:rPr>
              <a:t>Halat Video</a:t>
            </a:r>
            <a:endParaRPr lang="en-US" sz="800" dirty="0"/>
          </a:p>
        </p:txBody>
      </p:sp>
      <p:sp>
        <p:nvSpPr>
          <p:cNvPr id="41" name="Text 39"/>
          <p:cNvSpPr/>
          <p:nvPr/>
        </p:nvSpPr>
        <p:spPr>
          <a:xfrm>
            <a:off x="2125980" y="2518172"/>
            <a:ext cx="1438751" cy="1022699"/>
          </a:xfrm>
          <a:prstGeom prst="rect">
            <a:avLst/>
          </a:prstGeom>
          <a:noFill/>
          <a:ln/>
        </p:spPr>
        <p:txBody>
          <a:bodyPr wrap="square" lIns="0" tIns="0" rIns="0" bIns="0" rtlCol="0" anchor="t">
            <a:normAutofit/>
          </a:bodyPr>
          <a:lstStyle/>
          <a:p>
            <a:pPr algn="r" indent="0" marL="0">
              <a:lnSpc>
                <a:spcPts val="1080"/>
              </a:lnSpc>
              <a:buNone/>
            </a:pPr>
            <a:r>
              <a:rPr lang="en-US" sz="800" dirty="0">
                <a:solidFill>
                  <a:srgbClr val="2A3340"/>
                </a:solidFill>
                <a:latin typeface="Carlito" pitchFamily="34" charset="0"/>
                <a:ea typeface="Carlito" pitchFamily="34" charset="-122"/>
                <a:cs typeface="Carlito" pitchFamily="34" charset="-120"/>
              </a:rPr>
              <a:t>تطبيق لمشاركة حالات الفيديو القصيرة.</a:t>
            </a:r>
            <a:endParaRPr lang="en-US" sz="800" dirty="0"/>
          </a:p>
        </p:txBody>
      </p:sp>
      <p:sp>
        <p:nvSpPr>
          <p:cNvPr id="42" name="Text 40"/>
          <p:cNvSpPr/>
          <p:nvPr/>
        </p:nvSpPr>
        <p:spPr>
          <a:xfrm>
            <a:off x="2093119" y="3568303"/>
            <a:ext cx="1471613" cy="126159"/>
          </a:xfrm>
          <a:prstGeom prst="rect">
            <a:avLst/>
          </a:prstGeom>
          <a:noFill/>
          <a:ln/>
        </p:spPr>
        <p:txBody>
          <a:bodyPr wrap="none" lIns="0" tIns="0" rIns="0" bIns="0" rtlCol="0" anchor="t">
            <a:normAutofit/>
          </a:bodyPr>
          <a:lstStyle/>
          <a:p>
            <a:pPr algn="r" indent="0" marL="0">
              <a:lnSpc>
                <a:spcPts val="759"/>
              </a:lnSpc>
              <a:buNone/>
            </a:pPr>
            <a:r>
              <a:rPr lang="en-US" sz="800" spc="81" kern="0" dirty="0">
                <a:solidFill>
                  <a:srgbClr val="D4A017"/>
                </a:solidFill>
                <a:latin typeface="Carlito" pitchFamily="34" charset="0"/>
                <a:ea typeface="Carlito" pitchFamily="34" charset="-122"/>
                <a:cs typeface="Carlito" pitchFamily="34" charset="-120"/>
              </a:rPr>
              <a:t>PLATFORM · GOOGLE PLAY</a:t>
            </a:r>
            <a:endParaRPr lang="en-US" sz="800" dirty="0"/>
          </a:p>
        </p:txBody>
      </p:sp>
      <p:sp>
        <p:nvSpPr>
          <p:cNvPr id="43" name="Shape 41"/>
          <p:cNvSpPr/>
          <p:nvPr/>
        </p:nvSpPr>
        <p:spPr>
          <a:xfrm>
            <a:off x="2207419" y="3861197"/>
            <a:ext cx="1357313" cy="0"/>
          </a:xfrm>
          <a:prstGeom prst="line">
            <a:avLst/>
          </a:prstGeom>
          <a:noFill/>
          <a:ln w="7144">
            <a:solidFill>
              <a:srgbClr val="D4A017"/>
            </a:solidFill>
            <a:prstDash val="dash"/>
          </a:ln>
        </p:spPr>
      </p:sp>
      <p:sp>
        <p:nvSpPr>
          <p:cNvPr id="44" name="Text 42"/>
          <p:cNvSpPr/>
          <p:nvPr/>
        </p:nvSpPr>
        <p:spPr>
          <a:xfrm>
            <a:off x="2093119" y="3721894"/>
            <a:ext cx="1471613" cy="182880"/>
          </a:xfrm>
          <a:prstGeom prst="rect">
            <a:avLst/>
          </a:prstGeom>
          <a:noFill/>
          <a:ln/>
        </p:spPr>
        <p:txBody>
          <a:bodyPr wrap="none" lIns="0" tIns="0" rIns="0" bIns="7144" rtlCol="0" anchor="t"/>
          <a:lstStyle/>
          <a:p>
            <a:pPr algn="r" indent="0" marL="0">
              <a:lnSpc>
                <a:spcPts val="1013"/>
              </a:lnSpc>
              <a:buNone/>
            </a:pPr>
            <a:r>
              <a:rPr lang="en-US" sz="800" dirty="0">
                <a:solidFill>
                  <a:srgbClr val="D4A017"/>
                </a:solidFill>
                <a:latin typeface="Carlito" pitchFamily="34" charset="0"/>
                <a:ea typeface="Carlito" pitchFamily="34" charset="-122"/>
                <a:cs typeface="Carlito" pitchFamily="34" charset="-120"/>
              </a:rPr>
              <a:t>Google Play →</a:t>
            </a:r>
            <a:endParaRPr lang="en-US" sz="800" dirty="0"/>
          </a:p>
        </p:txBody>
      </p:sp>
      <p:sp>
        <p:nvSpPr>
          <p:cNvPr id="45" name="Text 43"/>
          <p:cNvSpPr/>
          <p:nvPr/>
        </p:nvSpPr>
        <p:spPr>
          <a:xfrm>
            <a:off x="403622" y="1632347"/>
            <a:ext cx="1593056" cy="2350294"/>
          </a:xfrm>
          <a:prstGeom prst="roundRect">
            <a:avLst>
              <a:gd name="adj" fmla="val 8371"/>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46" name="Text 44"/>
          <p:cNvSpPr/>
          <p:nvPr/>
        </p:nvSpPr>
        <p:spPr>
          <a:xfrm>
            <a:off x="407194" y="1635919"/>
            <a:ext cx="1585913" cy="357188"/>
          </a:xfrm>
          <a:prstGeom prst="rect">
            <a:avLst/>
          </a:prstGeom>
          <a:solidFill>
            <a:srgbClr val="0A2540"/>
          </a:solidFill>
          <a:ln/>
        </p:spPr>
        <p:txBody>
          <a:bodyPr wrap="square" rtlCol="0" anchor="ctr"/>
          <a:lstStyle/>
          <a:p>
            <a:pPr indent="0" marL="0">
              <a:buNone/>
            </a:pPr>
            <a:endParaRPr lang="en-US" dirty="0"/>
          </a:p>
        </p:txBody>
      </p:sp>
      <p:sp>
        <p:nvSpPr>
          <p:cNvPr id="47" name="Text 45"/>
          <p:cNvSpPr/>
          <p:nvPr/>
        </p:nvSpPr>
        <p:spPr>
          <a:xfrm>
            <a:off x="1707356" y="1728788"/>
            <a:ext cx="171450" cy="171450"/>
          </a:xfrm>
          <a:prstGeom prst="rect">
            <a:avLst/>
          </a:prstGeom>
          <a:noFill/>
          <a:ln/>
        </p:spPr>
        <p:txBody>
          <a:bodyPr wrap="none" lIns="0" tIns="0" rIns="0" bIns="0" rtlCol="0" anchor="ctr"/>
          <a:lstStyle/>
          <a:p>
            <a:pPr algn="ctr" indent="0" marL="0">
              <a:buNone/>
            </a:pPr>
            <a:r>
              <a:rPr lang="en-US" sz="1688" dirty="0">
                <a:solidFill>
                  <a:srgbClr val="D4A017"/>
                </a:solidFill>
                <a:latin typeface="Segoe UI Symbol" pitchFamily="34" charset="0"/>
                <a:ea typeface="Segoe UI Symbol" pitchFamily="34" charset="-122"/>
                <a:cs typeface="Segoe UI Symbol" pitchFamily="34" charset="-120"/>
              </a:rPr>
              <a:t>▯</a:t>
            </a:r>
            <a:endParaRPr lang="en-US" sz="1688" dirty="0"/>
          </a:p>
        </p:txBody>
      </p:sp>
      <p:sp>
        <p:nvSpPr>
          <p:cNvPr id="48" name="Text 46"/>
          <p:cNvSpPr/>
          <p:nvPr/>
        </p:nvSpPr>
        <p:spPr>
          <a:xfrm>
            <a:off x="511362" y="1755577"/>
            <a:ext cx="199974" cy="164592"/>
          </a:xfrm>
          <a:prstGeom prst="rect">
            <a:avLst/>
          </a:prstGeom>
          <a:noFill/>
          <a:ln/>
        </p:spPr>
        <p:txBody>
          <a:bodyPr wrap="none" lIns="0" tIns="0" rIns="0" bIns="0" rtlCol="0" anchor="t"/>
          <a:lstStyle/>
          <a:p>
            <a:pPr algn="r" indent="0" marL="0">
              <a:lnSpc>
                <a:spcPts val="928"/>
              </a:lnSpc>
              <a:buNone/>
            </a:pPr>
            <a:r>
              <a:rPr lang="en-US" sz="619" spc="99" kern="0" dirty="0">
                <a:solidFill>
                  <a:srgbClr val="E5B929"/>
                </a:solidFill>
                <a:latin typeface="Liberation Sans Narrow" pitchFamily="34" charset="0"/>
                <a:ea typeface="Liberation Sans Narrow" pitchFamily="34" charset="-122"/>
                <a:cs typeface="Liberation Sans Narrow" pitchFamily="34" charset="-120"/>
              </a:rPr>
              <a:t>P05</a:t>
            </a:r>
            <a:endParaRPr lang="en-US" sz="619" dirty="0"/>
          </a:p>
        </p:txBody>
      </p:sp>
      <p:sp>
        <p:nvSpPr>
          <p:cNvPr id="49" name="Text 47"/>
          <p:cNvSpPr/>
          <p:nvPr/>
        </p:nvSpPr>
        <p:spPr>
          <a:xfrm>
            <a:off x="407194" y="2107406"/>
            <a:ext cx="1471613" cy="183309"/>
          </a:xfrm>
          <a:prstGeom prst="rect">
            <a:avLst/>
          </a:prstGeom>
          <a:noFill/>
          <a:ln/>
        </p:spPr>
        <p:txBody>
          <a:bodyPr wrap="none" lIns="0" tIns="0" rIns="0" bIns="0" rtlCol="0" anchor="t">
            <a:normAutofit/>
          </a:bodyPr>
          <a:lstStyle/>
          <a:p>
            <a:pPr algn="r" indent="0" marL="0">
              <a:lnSpc>
                <a:spcPts val="1434"/>
              </a:lnSpc>
              <a:buNone/>
            </a:pPr>
            <a:r>
              <a:rPr lang="en-US" sz="956" b="1" dirty="0">
                <a:solidFill>
                  <a:srgbClr val="0A2540"/>
                </a:solidFill>
                <a:latin typeface="Carlito" pitchFamily="34" charset="0"/>
                <a:ea typeface="Carlito" pitchFamily="34" charset="-122"/>
                <a:cs typeface="Carlito" pitchFamily="34" charset="-120"/>
              </a:rPr>
              <a:t>زخرفة تك</a:t>
            </a:r>
            <a:endParaRPr lang="en-US" sz="956" dirty="0"/>
          </a:p>
        </p:txBody>
      </p:sp>
      <p:sp>
        <p:nvSpPr>
          <p:cNvPr id="50" name="Text 48"/>
          <p:cNvSpPr/>
          <p:nvPr/>
        </p:nvSpPr>
        <p:spPr>
          <a:xfrm>
            <a:off x="407194" y="2318147"/>
            <a:ext cx="1471613" cy="164592"/>
          </a:xfrm>
          <a:prstGeom prst="rect">
            <a:avLst/>
          </a:prstGeom>
          <a:noFill/>
          <a:ln/>
        </p:spPr>
        <p:txBody>
          <a:bodyPr wrap="none" lIns="0" tIns="0" rIns="0" bIns="0" rtlCol="0" anchor="t"/>
          <a:lstStyle/>
          <a:p>
            <a:pPr algn="r" indent="0" marL="0">
              <a:lnSpc>
                <a:spcPts val="1013"/>
              </a:lnSpc>
              <a:buNone/>
            </a:pPr>
            <a:r>
              <a:rPr lang="en-US" sz="800" spc="68" kern="0" dirty="0">
                <a:solidFill>
                  <a:srgbClr val="5B6675"/>
                </a:solidFill>
                <a:latin typeface="Carlito" pitchFamily="34" charset="0"/>
                <a:ea typeface="Carlito" pitchFamily="34" charset="-122"/>
                <a:cs typeface="Carlito" pitchFamily="34" charset="-120"/>
              </a:rPr>
              <a:t>Zakhrafa Tech</a:t>
            </a:r>
            <a:endParaRPr lang="en-US" sz="800" dirty="0"/>
          </a:p>
        </p:txBody>
      </p:sp>
      <p:sp>
        <p:nvSpPr>
          <p:cNvPr id="51" name="Text 49"/>
          <p:cNvSpPr/>
          <p:nvPr/>
        </p:nvSpPr>
        <p:spPr>
          <a:xfrm>
            <a:off x="440055" y="2518172"/>
            <a:ext cx="1438751" cy="1022699"/>
          </a:xfrm>
          <a:prstGeom prst="rect">
            <a:avLst/>
          </a:prstGeom>
          <a:noFill/>
          <a:ln/>
        </p:spPr>
        <p:txBody>
          <a:bodyPr wrap="square" lIns="0" tIns="0" rIns="0" bIns="0" rtlCol="0" anchor="t">
            <a:normAutofit/>
          </a:bodyPr>
          <a:lstStyle/>
          <a:p>
            <a:pPr algn="r" indent="0" marL="0">
              <a:lnSpc>
                <a:spcPts val="1080"/>
              </a:lnSpc>
              <a:buNone/>
            </a:pPr>
            <a:r>
              <a:rPr lang="en-US" sz="800" dirty="0">
                <a:solidFill>
                  <a:srgbClr val="2A3340"/>
                </a:solidFill>
                <a:latin typeface="Carlito" pitchFamily="34" charset="0"/>
                <a:ea typeface="Carlito" pitchFamily="34" charset="-122"/>
                <a:cs typeface="Carlito" pitchFamily="34" charset="-120"/>
              </a:rPr>
              <a:t>تطبيق تقني للزخرفة العربية وأنماط الكتابة.</a:t>
            </a:r>
            <a:endParaRPr lang="en-US" sz="800" dirty="0"/>
          </a:p>
        </p:txBody>
      </p:sp>
      <p:sp>
        <p:nvSpPr>
          <p:cNvPr id="52" name="Text 50"/>
          <p:cNvSpPr/>
          <p:nvPr/>
        </p:nvSpPr>
        <p:spPr>
          <a:xfrm>
            <a:off x="407194" y="3568303"/>
            <a:ext cx="1471613" cy="126159"/>
          </a:xfrm>
          <a:prstGeom prst="rect">
            <a:avLst/>
          </a:prstGeom>
          <a:noFill/>
          <a:ln/>
        </p:spPr>
        <p:txBody>
          <a:bodyPr wrap="none" lIns="0" tIns="0" rIns="0" bIns="0" rtlCol="0" anchor="t">
            <a:normAutofit/>
          </a:bodyPr>
          <a:lstStyle/>
          <a:p>
            <a:pPr algn="r" indent="0" marL="0">
              <a:lnSpc>
                <a:spcPts val="759"/>
              </a:lnSpc>
              <a:buNone/>
            </a:pPr>
            <a:r>
              <a:rPr lang="en-US" sz="800" spc="81" kern="0" dirty="0">
                <a:solidFill>
                  <a:srgbClr val="D4A017"/>
                </a:solidFill>
                <a:latin typeface="Carlito" pitchFamily="34" charset="0"/>
                <a:ea typeface="Carlito" pitchFamily="34" charset="-122"/>
                <a:cs typeface="Carlito" pitchFamily="34" charset="-120"/>
              </a:rPr>
              <a:t>PLATFORM · GOOGLE PLAY</a:t>
            </a:r>
            <a:endParaRPr lang="en-US" sz="800" dirty="0"/>
          </a:p>
        </p:txBody>
      </p:sp>
      <p:sp>
        <p:nvSpPr>
          <p:cNvPr id="53" name="Shape 51"/>
          <p:cNvSpPr/>
          <p:nvPr/>
        </p:nvSpPr>
        <p:spPr>
          <a:xfrm>
            <a:off x="521494" y="3861197"/>
            <a:ext cx="1357313" cy="0"/>
          </a:xfrm>
          <a:prstGeom prst="line">
            <a:avLst/>
          </a:prstGeom>
          <a:noFill/>
          <a:ln w="7144">
            <a:solidFill>
              <a:srgbClr val="D4A017"/>
            </a:solidFill>
            <a:prstDash val="dash"/>
          </a:ln>
        </p:spPr>
      </p:sp>
      <p:sp>
        <p:nvSpPr>
          <p:cNvPr id="54" name="Text 52"/>
          <p:cNvSpPr/>
          <p:nvPr/>
        </p:nvSpPr>
        <p:spPr>
          <a:xfrm>
            <a:off x="407194" y="3721894"/>
            <a:ext cx="1471613" cy="182880"/>
          </a:xfrm>
          <a:prstGeom prst="rect">
            <a:avLst/>
          </a:prstGeom>
          <a:noFill/>
          <a:ln/>
        </p:spPr>
        <p:txBody>
          <a:bodyPr wrap="none" lIns="0" tIns="0" rIns="0" bIns="7144" rtlCol="0" anchor="t"/>
          <a:lstStyle/>
          <a:p>
            <a:pPr algn="r" indent="0" marL="0">
              <a:lnSpc>
                <a:spcPts val="1013"/>
              </a:lnSpc>
              <a:buNone/>
            </a:pPr>
            <a:r>
              <a:rPr lang="en-US" sz="800" dirty="0">
                <a:solidFill>
                  <a:srgbClr val="D4A017"/>
                </a:solidFill>
                <a:latin typeface="Carlito" pitchFamily="34" charset="0"/>
                <a:ea typeface="Carlito" pitchFamily="34" charset="-122"/>
                <a:cs typeface="Carlito" pitchFamily="34" charset="-120"/>
              </a:rPr>
              <a:t>Google Play →</a:t>
            </a:r>
            <a:endParaRPr lang="en-US" sz="800" dirty="0"/>
          </a:p>
        </p:txBody>
      </p:sp>
      <p:sp>
        <p:nvSpPr>
          <p:cNvPr id="55" name="Text 53"/>
          <p:cNvSpPr/>
          <p:nvPr/>
        </p:nvSpPr>
        <p:spPr>
          <a:xfrm>
            <a:off x="400050" y="4775597"/>
            <a:ext cx="8343900" cy="7144"/>
          </a:xfrm>
          <a:prstGeom prst="rect">
            <a:avLst/>
          </a:prstGeom>
          <a:solidFill>
            <a:srgbClr val="D4A017">
              <a:alpha val="40000"/>
            </a:srgbClr>
          </a:solidFill>
          <a:ln/>
        </p:spPr>
        <p:txBody>
          <a:bodyPr wrap="square" rtlCol="0" anchor="ctr"/>
          <a:lstStyle/>
          <a:p>
            <a:pPr indent="0" marL="0">
              <a:buNone/>
            </a:pPr>
            <a:endParaRPr lang="en-US" dirty="0"/>
          </a:p>
        </p:txBody>
      </p:sp>
      <p:sp>
        <p:nvSpPr>
          <p:cNvPr id="56" name="Text 54"/>
          <p:cNvSpPr/>
          <p:nvPr/>
        </p:nvSpPr>
        <p:spPr>
          <a:xfrm>
            <a:off x="0" y="4854178"/>
            <a:ext cx="8636000" cy="164592"/>
          </a:xfrm>
          <a:prstGeom prst="rect">
            <a:avLst/>
          </a:prstGeom>
          <a:noFill/>
          <a:ln/>
        </p:spPr>
        <p:txBody>
          <a:bodyPr wrap="square" lIns="0" tIns="0" rIns="0" bIns="0" rtlCol="0" anchor="t"/>
          <a:lstStyle/>
          <a:p>
            <a:pPr algn="ctr" indent="0" marL="0">
              <a:lnSpc>
                <a:spcPts val="928"/>
              </a:lnSpc>
              <a:buNone/>
            </a:pPr>
            <a:r>
              <a:rPr lang="en-US" sz="800" spc="124" kern="0" dirty="0">
                <a:solidFill>
                  <a:srgbClr val="5B6675"/>
                </a:solidFill>
                <a:latin typeface="Liberation Sans Narrow" pitchFamily="34" charset="0"/>
                <a:ea typeface="Liberation Sans Narrow" pitchFamily="34" charset="-122"/>
                <a:cs typeface="Liberation Sans Narrow" pitchFamily="34" charset="-120"/>
              </a:rPr>
              <a:t>5 ANDROID APPS · LIVE ON GOOGLE PLAY</a:t>
            </a:r>
            <a:endParaRPr lang="en-US" sz="800" dirty="0"/>
          </a:p>
        </p:txBody>
      </p:sp>
      <p:sp>
        <p:nvSpPr>
          <p:cNvPr id="57" name="Text 55"/>
          <p:cNvSpPr/>
          <p:nvPr/>
        </p:nvSpPr>
        <p:spPr>
          <a:xfrm>
            <a:off x="8114206" y="187223"/>
            <a:ext cx="652604" cy="243488"/>
          </a:xfrm>
          <a:prstGeom prst="roundRect">
            <a:avLst>
              <a:gd name="adj" fmla="val 3907985"/>
            </a:avLst>
          </a:prstGeom>
          <a:noFill/>
          <a:ln w="7144">
            <a:solidFill>
              <a:srgbClr val="0A2540"/>
            </a:solidFill>
            <a:prstDash val="solid"/>
          </a:ln>
        </p:spPr>
        <p:txBody>
          <a:bodyPr wrap="square" rtlCol="0" anchor="ctr"/>
          <a:lstStyle/>
          <a:p>
            <a:pPr indent="0" marL="0">
              <a:buNone/>
            </a:pPr>
            <a:endParaRPr lang="en-US" dirty="0"/>
          </a:p>
        </p:txBody>
      </p:sp>
      <p:sp>
        <p:nvSpPr>
          <p:cNvPr id="58" name="Text 56"/>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0A2540"/>
                </a:solidFill>
                <a:latin typeface="Carlito" pitchFamily="34" charset="0"/>
                <a:ea typeface="Carlito" pitchFamily="34" charset="-122"/>
                <a:cs typeface="Carlito" pitchFamily="34" charset="-120"/>
              </a:rPr>
              <a:t>← HOME</a:t>
            </a:r>
            <a:endParaRPr lang="en-US" sz="800" dirty="0"/>
          </a:p>
        </p:txBody>
      </p:sp>
      <p:sp>
        <p:nvSpPr>
          <p:cNvPr id="59" name="Text 57"/>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0A2540">
                    <a:alpha val="65000"/>
                  </a:srgbClr>
                </a:solidFill>
                <a:latin typeface="Liberation Sans Narrow" pitchFamily="34" charset="0"/>
                <a:ea typeface="Liberation Sans Narrow" pitchFamily="34" charset="-122"/>
                <a:cs typeface="Liberation Sans Narrow" pitchFamily="34" charset="-120"/>
              </a:rPr>
              <a:t>19 / 24</a:t>
            </a:r>
            <a:endParaRPr lang="en-US" sz="800" dirty="0"/>
          </a:p>
        </p:txBody>
      </p:sp>
      <p:sp>
        <p:nvSpPr>
          <p:cNvPr id="60" name="Text 58"/>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0A2540"/>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6384612" y="728663"/>
            <a:ext cx="2359338" cy="128016"/>
          </a:xfrm>
          <a:prstGeom prst="rect">
            <a:avLst/>
          </a:prstGeom>
          <a:noFill/>
          <a:ln/>
        </p:spPr>
        <p:txBody>
          <a:bodyPr wrap="square" lIns="0" tIns="0" rIns="0" bIns="0" rtlCol="0" anchor="t"/>
          <a:lstStyle/>
          <a:p>
            <a:pPr algn="r" indent="0" marL="0">
              <a:lnSpc>
                <a:spcPts val="1013"/>
              </a:lnSpc>
              <a:buNone/>
            </a:pPr>
            <a:r>
              <a:rPr lang="en-US" sz="800" spc="162" kern="0" dirty="0">
                <a:solidFill>
                  <a:srgbClr val="D4A017"/>
                </a:solidFill>
                <a:latin typeface="Carlito" pitchFamily="34" charset="0"/>
                <a:ea typeface="Carlito" pitchFamily="34" charset="-122"/>
                <a:cs typeface="Carlito" pitchFamily="34" charset="-120"/>
              </a:rPr>
              <a:t>PORTFOLIO · WEB &amp; PLATFORMS</a:t>
            </a:r>
            <a:endParaRPr lang="en-US" sz="800" dirty="0"/>
          </a:p>
        </p:txBody>
      </p:sp>
      <p:sp>
        <p:nvSpPr>
          <p:cNvPr id="3" name="Text 1"/>
          <p:cNvSpPr/>
          <p:nvPr/>
        </p:nvSpPr>
        <p:spPr>
          <a:xfrm>
            <a:off x="6391586" y="942975"/>
            <a:ext cx="2352364" cy="379762"/>
          </a:xfrm>
          <a:prstGeom prst="rect">
            <a:avLst/>
          </a:prstGeom>
          <a:noFill/>
          <a:ln/>
        </p:spPr>
        <p:txBody>
          <a:bodyPr wrap="none" lIns="0" tIns="0" rIns="0" bIns="0" rtlCol="0" anchor="t">
            <a:normAutofit/>
          </a:bodyPr>
          <a:lstStyle/>
          <a:p>
            <a:pPr algn="r" indent="0" marL="0">
              <a:lnSpc>
                <a:spcPts val="2869"/>
              </a:lnSpc>
              <a:buNone/>
            </a:pPr>
            <a:r>
              <a:rPr lang="en-US" sz="1913" b="1" dirty="0">
                <a:solidFill>
                  <a:srgbClr val="0A2540"/>
                </a:solidFill>
                <a:latin typeface="Carlito" pitchFamily="34" charset="0"/>
                <a:ea typeface="Carlito" pitchFamily="34" charset="-122"/>
                <a:cs typeface="Carlito" pitchFamily="34" charset="-120"/>
              </a:rPr>
              <a:t>المواقع والمنصات</a:t>
            </a:r>
            <a:endParaRPr lang="en-US" sz="1913" dirty="0"/>
          </a:p>
        </p:txBody>
      </p:sp>
      <p:sp>
        <p:nvSpPr>
          <p:cNvPr id="4" name="Text 2"/>
          <p:cNvSpPr/>
          <p:nvPr/>
        </p:nvSpPr>
        <p:spPr>
          <a:xfrm>
            <a:off x="6503603" y="1350169"/>
            <a:ext cx="2240347" cy="164592"/>
          </a:xfrm>
          <a:prstGeom prst="rect">
            <a:avLst/>
          </a:prstGeom>
          <a:noFill/>
          <a:ln/>
        </p:spPr>
        <p:txBody>
          <a:bodyPr wrap="square" lIns="0" tIns="0" rIns="0" bIns="0" rtlCol="0" anchor="t"/>
          <a:lstStyle/>
          <a:p>
            <a:pPr algn="r" indent="0" marL="0">
              <a:lnSpc>
                <a:spcPts val="1181"/>
              </a:lnSpc>
              <a:buNone/>
            </a:pPr>
            <a:r>
              <a:rPr lang="en-US" sz="788" dirty="0">
                <a:solidFill>
                  <a:srgbClr val="5B6675"/>
                </a:solidFill>
                <a:latin typeface="Carlito" pitchFamily="34" charset="0"/>
                <a:ea typeface="Carlito" pitchFamily="34" charset="-122"/>
                <a:cs typeface="Carlito" pitchFamily="34" charset="-120"/>
              </a:rPr>
              <a:t>Three live platforms and websites built end-to-end.</a:t>
            </a:r>
            <a:endParaRPr lang="en-US" sz="788" dirty="0"/>
          </a:p>
        </p:txBody>
      </p:sp>
      <p:sp>
        <p:nvSpPr>
          <p:cNvPr id="5" name="Text 3"/>
          <p:cNvSpPr/>
          <p:nvPr/>
        </p:nvSpPr>
        <p:spPr>
          <a:xfrm>
            <a:off x="6042496" y="1560909"/>
            <a:ext cx="2697882" cy="2707481"/>
          </a:xfrm>
          <a:prstGeom prst="roundRect">
            <a:avLst>
              <a:gd name="adj" fmla="val 5649"/>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6" name="Text 4"/>
          <p:cNvSpPr/>
          <p:nvPr/>
        </p:nvSpPr>
        <p:spPr>
          <a:xfrm>
            <a:off x="6046068" y="1564481"/>
            <a:ext cx="2690738" cy="642938"/>
          </a:xfrm>
          <a:prstGeom prst="rect">
            <a:avLst/>
          </a:prstGeom>
          <a:solidFill>
            <a:srgbClr val="061A2E"/>
          </a:solidFill>
          <a:ln/>
        </p:spPr>
        <p:txBody>
          <a:bodyPr wrap="square" rtlCol="0" anchor="ctr"/>
          <a:lstStyle/>
          <a:p>
            <a:pPr indent="0" marL="0">
              <a:buNone/>
            </a:pPr>
            <a:endParaRPr lang="en-US" dirty="0"/>
          </a:p>
        </p:txBody>
      </p:sp>
      <p:sp>
        <p:nvSpPr>
          <p:cNvPr id="7" name="Text 5"/>
          <p:cNvSpPr/>
          <p:nvPr/>
        </p:nvSpPr>
        <p:spPr>
          <a:xfrm>
            <a:off x="6046068" y="2364581"/>
            <a:ext cx="2533576" cy="226171"/>
          </a:xfrm>
          <a:prstGeom prst="rect">
            <a:avLst/>
          </a:prstGeom>
          <a:noFill/>
          <a:ln/>
        </p:spPr>
        <p:txBody>
          <a:bodyPr wrap="none" lIns="0" tIns="0" rIns="0" bIns="0" rtlCol="0" anchor="t">
            <a:normAutofit/>
          </a:bodyPr>
          <a:lstStyle/>
          <a:p>
            <a:pPr algn="r" indent="0" marL="0">
              <a:lnSpc>
                <a:spcPts val="1772"/>
              </a:lnSpc>
              <a:buNone/>
            </a:pPr>
            <a:r>
              <a:rPr lang="en-US" sz="1181" b="1" dirty="0">
                <a:solidFill>
                  <a:srgbClr val="0A2540"/>
                </a:solidFill>
                <a:latin typeface="Carlito" pitchFamily="34" charset="0"/>
                <a:ea typeface="Carlito" pitchFamily="34" charset="-122"/>
                <a:cs typeface="Carlito" pitchFamily="34" charset="-120"/>
              </a:rPr>
              <a:t>Virex AI</a:t>
            </a:r>
            <a:endParaRPr lang="en-US" sz="1181" dirty="0"/>
          </a:p>
        </p:txBody>
      </p:sp>
      <p:sp>
        <p:nvSpPr>
          <p:cNvPr id="8" name="Text 6"/>
          <p:cNvSpPr/>
          <p:nvPr/>
        </p:nvSpPr>
        <p:spPr>
          <a:xfrm>
            <a:off x="6046068" y="2618184"/>
            <a:ext cx="2533576" cy="164592"/>
          </a:xfrm>
          <a:prstGeom prst="rect">
            <a:avLst/>
          </a:prstGeom>
          <a:noFill/>
          <a:ln/>
        </p:spPr>
        <p:txBody>
          <a:bodyPr wrap="none" lIns="0" tIns="0" rIns="0" bIns="0" rtlCol="0" anchor="t"/>
          <a:lstStyle/>
          <a:p>
            <a:pPr algn="r" indent="0" marL="0">
              <a:lnSpc>
                <a:spcPts val="1097"/>
              </a:lnSpc>
              <a:buNone/>
            </a:pPr>
            <a:r>
              <a:rPr lang="en-US" sz="800" spc="88" kern="0" dirty="0">
                <a:solidFill>
                  <a:srgbClr val="5B6675"/>
                </a:solidFill>
                <a:latin typeface="Carlito" pitchFamily="34" charset="0"/>
                <a:ea typeface="Carlito" pitchFamily="34" charset="-122"/>
                <a:cs typeface="Carlito" pitchFamily="34" charset="-120"/>
              </a:rPr>
              <a:t>Virex AI</a:t>
            </a:r>
            <a:endParaRPr lang="en-US" sz="800" dirty="0"/>
          </a:p>
        </p:txBody>
      </p:sp>
      <p:sp>
        <p:nvSpPr>
          <p:cNvPr id="9" name="Text 7"/>
          <p:cNvSpPr/>
          <p:nvPr/>
        </p:nvSpPr>
        <p:spPr>
          <a:xfrm>
            <a:off x="6203231" y="2843213"/>
            <a:ext cx="2376413" cy="636937"/>
          </a:xfrm>
          <a:prstGeom prst="rect">
            <a:avLst/>
          </a:prstGeom>
          <a:noFill/>
          <a:ln/>
        </p:spPr>
        <p:txBody>
          <a:bodyPr wrap="square" lIns="0" tIns="0" rIns="0" bIns="0" rtlCol="0" anchor="t">
            <a:normAutofit/>
          </a:bodyPr>
          <a:lstStyle/>
          <a:p>
            <a:pPr algn="r" indent="0" marL="0">
              <a:lnSpc>
                <a:spcPts val="1243"/>
              </a:lnSpc>
              <a:buNone/>
            </a:pPr>
            <a:r>
              <a:rPr lang="en-US" sz="800" dirty="0">
                <a:solidFill>
                  <a:srgbClr val="2A3340"/>
                </a:solidFill>
                <a:latin typeface="Carlito" pitchFamily="34" charset="0"/>
                <a:ea typeface="Carlito" pitchFamily="34" charset="-122"/>
                <a:cs typeface="Carlito" pitchFamily="34" charset="-120"/>
              </a:rPr>
              <a:t>منصة ذكاء اصطناعي لتحليل المحتوى.</a:t>
            </a:r>
            <a:endParaRPr lang="en-US" sz="800" dirty="0"/>
          </a:p>
        </p:txBody>
      </p:sp>
      <p:sp>
        <p:nvSpPr>
          <p:cNvPr id="10" name="Text 8"/>
          <p:cNvSpPr/>
          <p:nvPr/>
        </p:nvSpPr>
        <p:spPr>
          <a:xfrm>
            <a:off x="6046068" y="3507581"/>
            <a:ext cx="2533576" cy="126159"/>
          </a:xfrm>
          <a:prstGeom prst="rect">
            <a:avLst/>
          </a:prstGeom>
          <a:noFill/>
          <a:ln/>
        </p:spPr>
        <p:txBody>
          <a:bodyPr wrap="none" lIns="0" tIns="0" rIns="0" bIns="0" rtlCol="0" anchor="t">
            <a:normAutofit/>
          </a:bodyPr>
          <a:lstStyle/>
          <a:p>
            <a:pPr algn="r" indent="0" marL="0">
              <a:lnSpc>
                <a:spcPts val="759"/>
              </a:lnSpc>
              <a:buNone/>
            </a:pPr>
            <a:r>
              <a:rPr lang="en-US" sz="800" spc="81" kern="0" dirty="0">
                <a:solidFill>
                  <a:srgbClr val="D4A017"/>
                </a:solidFill>
                <a:latin typeface="Carlito" pitchFamily="34" charset="0"/>
                <a:ea typeface="Carlito" pitchFamily="34" charset="-122"/>
                <a:cs typeface="Carlito" pitchFamily="34" charset="-120"/>
              </a:rPr>
              <a:t>TECH</a:t>
            </a:r>
            <a:endParaRPr lang="en-US" sz="800" dirty="0"/>
          </a:p>
        </p:txBody>
      </p:sp>
      <p:sp>
        <p:nvSpPr>
          <p:cNvPr id="11" name="Text 9"/>
          <p:cNvSpPr/>
          <p:nvPr/>
        </p:nvSpPr>
        <p:spPr>
          <a:xfrm>
            <a:off x="8362429" y="3648956"/>
            <a:ext cx="217215" cy="228029"/>
          </a:xfrm>
          <a:prstGeom prst="roundRect">
            <a:avLst>
              <a:gd name="adj" fmla="val 26310"/>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12" name="Text 10"/>
          <p:cNvSpPr/>
          <p:nvPr/>
        </p:nvSpPr>
        <p:spPr>
          <a:xfrm>
            <a:off x="8362429" y="3661172"/>
            <a:ext cx="217215" cy="203597"/>
          </a:xfrm>
          <a:prstGeom prst="rect">
            <a:avLst/>
          </a:prstGeom>
          <a:noFill/>
          <a:ln/>
        </p:spPr>
        <p:txBody>
          <a:bodyPr wrap="none" lIns="0" tIns="0" rIns="0" bIns="0" rtlCol="0" anchor="ctr"/>
          <a:lstStyle/>
          <a:p>
            <a:pPr algn="ctr" indent="0" marL="0">
              <a:lnSpc>
                <a:spcPts val="928"/>
              </a:lnSpc>
              <a:buNone/>
            </a:pPr>
            <a:r>
              <a:rPr lang="en-US" sz="800" dirty="0">
                <a:solidFill>
                  <a:srgbClr val="0A2540"/>
                </a:solidFill>
                <a:latin typeface="Carlito" pitchFamily="34" charset="0"/>
                <a:ea typeface="Carlito" pitchFamily="34" charset="-122"/>
                <a:cs typeface="Carlito" pitchFamily="34" charset="-120"/>
              </a:rPr>
              <a:t>AI</a:t>
            </a:r>
            <a:endParaRPr lang="en-US" sz="800" dirty="0"/>
          </a:p>
        </p:txBody>
      </p:sp>
      <p:sp>
        <p:nvSpPr>
          <p:cNvPr id="13" name="Text 11"/>
          <p:cNvSpPr/>
          <p:nvPr/>
        </p:nvSpPr>
        <p:spPr>
          <a:xfrm>
            <a:off x="7884021" y="3648956"/>
            <a:ext cx="435546" cy="228029"/>
          </a:xfrm>
          <a:prstGeom prst="roundRect">
            <a:avLst>
              <a:gd name="adj" fmla="val 25063"/>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14" name="Text 12"/>
          <p:cNvSpPr/>
          <p:nvPr/>
        </p:nvSpPr>
        <p:spPr>
          <a:xfrm>
            <a:off x="7828652" y="3661172"/>
            <a:ext cx="546283" cy="203597"/>
          </a:xfrm>
          <a:prstGeom prst="rect">
            <a:avLst/>
          </a:prstGeom>
          <a:noFill/>
          <a:ln/>
        </p:spPr>
        <p:txBody>
          <a:bodyPr wrap="none" lIns="0" tIns="0" rIns="0" bIns="0" rtlCol="0" anchor="ctr"/>
          <a:lstStyle/>
          <a:p>
            <a:pPr algn="ctr" indent="0" marL="0">
              <a:lnSpc>
                <a:spcPts val="928"/>
              </a:lnSpc>
              <a:buNone/>
            </a:pPr>
            <a:r>
              <a:rPr lang="en-US" sz="800" dirty="0">
                <a:solidFill>
                  <a:srgbClr val="0A2540"/>
                </a:solidFill>
                <a:latin typeface="Carlito" pitchFamily="34" charset="0"/>
                <a:ea typeface="Carlito" pitchFamily="34" charset="-122"/>
                <a:cs typeface="Carlito" pitchFamily="34" charset="-120"/>
              </a:rPr>
              <a:t>Platform</a:t>
            </a:r>
            <a:endParaRPr lang="en-US" sz="800" dirty="0"/>
          </a:p>
        </p:txBody>
      </p:sp>
      <p:sp>
        <p:nvSpPr>
          <p:cNvPr id="15" name="Shape 13"/>
          <p:cNvSpPr/>
          <p:nvPr/>
        </p:nvSpPr>
        <p:spPr>
          <a:xfrm>
            <a:off x="8053350" y="4104084"/>
            <a:ext cx="526293" cy="0"/>
          </a:xfrm>
          <a:prstGeom prst="line">
            <a:avLst/>
          </a:prstGeom>
          <a:noFill/>
          <a:ln w="7144">
            <a:solidFill>
              <a:srgbClr val="D4A017"/>
            </a:solidFill>
            <a:prstDash val="dash"/>
          </a:ln>
        </p:spPr>
      </p:sp>
      <p:sp>
        <p:nvSpPr>
          <p:cNvPr id="16" name="Text 14"/>
          <p:cNvSpPr/>
          <p:nvPr/>
        </p:nvSpPr>
        <p:spPr>
          <a:xfrm>
            <a:off x="7954791" y="3964781"/>
            <a:ext cx="632891" cy="182880"/>
          </a:xfrm>
          <a:prstGeom prst="rect">
            <a:avLst/>
          </a:prstGeom>
          <a:noFill/>
          <a:ln/>
        </p:spPr>
        <p:txBody>
          <a:bodyPr wrap="none" lIns="0" tIns="0" rIns="0" bIns="7144" rtlCol="0" anchor="t"/>
          <a:lstStyle/>
          <a:p>
            <a:pPr algn="r" indent="0" marL="0">
              <a:lnSpc>
                <a:spcPts val="1013"/>
              </a:lnSpc>
              <a:buNone/>
            </a:pPr>
            <a:r>
              <a:rPr lang="en-US" sz="675" dirty="0">
                <a:solidFill>
                  <a:srgbClr val="D4A017"/>
                </a:solidFill>
                <a:latin typeface="Carlito" pitchFamily="34" charset="0"/>
                <a:ea typeface="Carlito" pitchFamily="34" charset="-122"/>
                <a:cs typeface="Carlito" pitchFamily="34" charset="-120"/>
              </a:rPr>
              <a:t>زيارة الموقع ↗</a:t>
            </a:r>
            <a:endParaRPr lang="en-US" sz="675" dirty="0"/>
          </a:p>
        </p:txBody>
      </p:sp>
      <p:sp>
        <p:nvSpPr>
          <p:cNvPr id="17" name="Text 15"/>
          <p:cNvSpPr/>
          <p:nvPr/>
        </p:nvSpPr>
        <p:spPr>
          <a:xfrm>
            <a:off x="3223059" y="1560909"/>
            <a:ext cx="2697993" cy="2707481"/>
          </a:xfrm>
          <a:prstGeom prst="roundRect">
            <a:avLst>
              <a:gd name="adj" fmla="val 5649"/>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18" name="Text 16"/>
          <p:cNvSpPr/>
          <p:nvPr/>
        </p:nvSpPr>
        <p:spPr>
          <a:xfrm>
            <a:off x="3226631" y="1564481"/>
            <a:ext cx="2690850" cy="642938"/>
          </a:xfrm>
          <a:prstGeom prst="rect">
            <a:avLst/>
          </a:prstGeom>
          <a:solidFill>
            <a:srgbClr val="061A2E"/>
          </a:solidFill>
          <a:ln/>
        </p:spPr>
        <p:txBody>
          <a:bodyPr wrap="square" rtlCol="0" anchor="ctr"/>
          <a:lstStyle/>
          <a:p>
            <a:pPr indent="0" marL="0">
              <a:buNone/>
            </a:pPr>
            <a:endParaRPr lang="en-US" dirty="0"/>
          </a:p>
        </p:txBody>
      </p:sp>
      <p:sp>
        <p:nvSpPr>
          <p:cNvPr id="19" name="Text 17"/>
          <p:cNvSpPr/>
          <p:nvPr/>
        </p:nvSpPr>
        <p:spPr>
          <a:xfrm>
            <a:off x="3226631" y="2364581"/>
            <a:ext cx="2533687" cy="226171"/>
          </a:xfrm>
          <a:prstGeom prst="rect">
            <a:avLst/>
          </a:prstGeom>
          <a:noFill/>
          <a:ln/>
        </p:spPr>
        <p:txBody>
          <a:bodyPr wrap="none" lIns="0" tIns="0" rIns="0" bIns="0" rtlCol="0" anchor="t">
            <a:normAutofit/>
          </a:bodyPr>
          <a:lstStyle/>
          <a:p>
            <a:pPr algn="r" indent="0" marL="0">
              <a:lnSpc>
                <a:spcPts val="1772"/>
              </a:lnSpc>
              <a:buNone/>
            </a:pPr>
            <a:r>
              <a:rPr lang="en-US" sz="1181" b="1" dirty="0">
                <a:solidFill>
                  <a:srgbClr val="0A2540"/>
                </a:solidFill>
                <a:latin typeface="Carlito" pitchFamily="34" charset="0"/>
                <a:ea typeface="Carlito" pitchFamily="34" charset="-122"/>
                <a:cs typeface="Carlito" pitchFamily="34" charset="-120"/>
              </a:rPr>
              <a:t>Wafir</a:t>
            </a:r>
            <a:endParaRPr lang="en-US" sz="1181" dirty="0"/>
          </a:p>
        </p:txBody>
      </p:sp>
      <p:sp>
        <p:nvSpPr>
          <p:cNvPr id="20" name="Text 18"/>
          <p:cNvSpPr/>
          <p:nvPr/>
        </p:nvSpPr>
        <p:spPr>
          <a:xfrm>
            <a:off x="3226631" y="2618184"/>
            <a:ext cx="2533687" cy="164592"/>
          </a:xfrm>
          <a:prstGeom prst="rect">
            <a:avLst/>
          </a:prstGeom>
          <a:noFill/>
          <a:ln/>
        </p:spPr>
        <p:txBody>
          <a:bodyPr wrap="none" lIns="0" tIns="0" rIns="0" bIns="0" rtlCol="0" anchor="t"/>
          <a:lstStyle/>
          <a:p>
            <a:pPr algn="r" indent="0" marL="0">
              <a:lnSpc>
                <a:spcPts val="1097"/>
              </a:lnSpc>
              <a:buNone/>
            </a:pPr>
            <a:r>
              <a:rPr lang="en-US" sz="800" spc="88" kern="0" dirty="0">
                <a:solidFill>
                  <a:srgbClr val="5B6675"/>
                </a:solidFill>
                <a:latin typeface="Carlito" pitchFamily="34" charset="0"/>
                <a:ea typeface="Carlito" pitchFamily="34" charset="-122"/>
                <a:cs typeface="Carlito" pitchFamily="34" charset="-120"/>
              </a:rPr>
              <a:t>Wafir</a:t>
            </a:r>
            <a:endParaRPr lang="en-US" sz="800" dirty="0"/>
          </a:p>
        </p:txBody>
      </p:sp>
      <p:sp>
        <p:nvSpPr>
          <p:cNvPr id="21" name="Text 19"/>
          <p:cNvSpPr/>
          <p:nvPr/>
        </p:nvSpPr>
        <p:spPr>
          <a:xfrm>
            <a:off x="3383793" y="2843213"/>
            <a:ext cx="2376525" cy="636937"/>
          </a:xfrm>
          <a:prstGeom prst="rect">
            <a:avLst/>
          </a:prstGeom>
          <a:noFill/>
          <a:ln/>
        </p:spPr>
        <p:txBody>
          <a:bodyPr wrap="square" lIns="0" tIns="0" rIns="0" bIns="0" rtlCol="0" anchor="t">
            <a:normAutofit/>
          </a:bodyPr>
          <a:lstStyle/>
          <a:p>
            <a:pPr algn="r" indent="0" marL="0">
              <a:lnSpc>
                <a:spcPts val="1243"/>
              </a:lnSpc>
              <a:buNone/>
            </a:pPr>
            <a:r>
              <a:rPr lang="en-US" sz="800" dirty="0">
                <a:solidFill>
                  <a:srgbClr val="2A3340"/>
                </a:solidFill>
                <a:latin typeface="Carlito" pitchFamily="34" charset="0"/>
                <a:ea typeface="Carlito" pitchFamily="34" charset="-122"/>
                <a:cs typeface="Carlito" pitchFamily="34" charset="-120"/>
              </a:rPr>
              <a:t>منصة خدمات إدارية ومالية متكاملة.</a:t>
            </a:r>
            <a:endParaRPr lang="en-US" sz="800" dirty="0"/>
          </a:p>
        </p:txBody>
      </p:sp>
      <p:sp>
        <p:nvSpPr>
          <p:cNvPr id="22" name="Text 20"/>
          <p:cNvSpPr/>
          <p:nvPr/>
        </p:nvSpPr>
        <p:spPr>
          <a:xfrm>
            <a:off x="3226631" y="3507581"/>
            <a:ext cx="2533687" cy="126159"/>
          </a:xfrm>
          <a:prstGeom prst="rect">
            <a:avLst/>
          </a:prstGeom>
          <a:noFill/>
          <a:ln/>
        </p:spPr>
        <p:txBody>
          <a:bodyPr wrap="none" lIns="0" tIns="0" rIns="0" bIns="0" rtlCol="0" anchor="t">
            <a:normAutofit/>
          </a:bodyPr>
          <a:lstStyle/>
          <a:p>
            <a:pPr algn="r" indent="0" marL="0">
              <a:lnSpc>
                <a:spcPts val="759"/>
              </a:lnSpc>
              <a:buNone/>
            </a:pPr>
            <a:r>
              <a:rPr lang="en-US" sz="800" spc="81" kern="0" dirty="0">
                <a:solidFill>
                  <a:srgbClr val="D4A017"/>
                </a:solidFill>
                <a:latin typeface="Carlito" pitchFamily="34" charset="0"/>
                <a:ea typeface="Carlito" pitchFamily="34" charset="-122"/>
                <a:cs typeface="Carlito" pitchFamily="34" charset="-120"/>
              </a:rPr>
              <a:t>TECH</a:t>
            </a:r>
            <a:endParaRPr lang="en-US" sz="800" dirty="0"/>
          </a:p>
        </p:txBody>
      </p:sp>
      <p:sp>
        <p:nvSpPr>
          <p:cNvPr id="23" name="Text 21"/>
          <p:cNvSpPr/>
          <p:nvPr/>
        </p:nvSpPr>
        <p:spPr>
          <a:xfrm>
            <a:off x="5457267" y="3648956"/>
            <a:ext cx="303051" cy="228029"/>
          </a:xfrm>
          <a:prstGeom prst="roundRect">
            <a:avLst>
              <a:gd name="adj" fmla="val 25063"/>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24" name="Text 22"/>
          <p:cNvSpPr/>
          <p:nvPr/>
        </p:nvSpPr>
        <p:spPr>
          <a:xfrm>
            <a:off x="5457267" y="3661172"/>
            <a:ext cx="303051" cy="203597"/>
          </a:xfrm>
          <a:prstGeom prst="rect">
            <a:avLst/>
          </a:prstGeom>
          <a:noFill/>
          <a:ln/>
        </p:spPr>
        <p:txBody>
          <a:bodyPr wrap="none" lIns="0" tIns="0" rIns="0" bIns="0" rtlCol="0" anchor="ctr"/>
          <a:lstStyle/>
          <a:p>
            <a:pPr algn="ctr" indent="0" marL="0">
              <a:lnSpc>
                <a:spcPts val="928"/>
              </a:lnSpc>
              <a:buNone/>
            </a:pPr>
            <a:r>
              <a:rPr lang="en-US" sz="800" dirty="0">
                <a:solidFill>
                  <a:srgbClr val="0A2540"/>
                </a:solidFill>
                <a:latin typeface="Carlito" pitchFamily="34" charset="0"/>
                <a:ea typeface="Carlito" pitchFamily="34" charset="-122"/>
                <a:cs typeface="Carlito" pitchFamily="34" charset="-120"/>
              </a:rPr>
              <a:t>Web</a:t>
            </a:r>
            <a:endParaRPr lang="en-US" sz="800" dirty="0"/>
          </a:p>
        </p:txBody>
      </p:sp>
      <p:sp>
        <p:nvSpPr>
          <p:cNvPr id="25" name="Text 23"/>
          <p:cNvSpPr/>
          <p:nvPr/>
        </p:nvSpPr>
        <p:spPr>
          <a:xfrm>
            <a:off x="4978859" y="3648956"/>
            <a:ext cx="435546" cy="228029"/>
          </a:xfrm>
          <a:prstGeom prst="roundRect">
            <a:avLst>
              <a:gd name="adj" fmla="val 25063"/>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26" name="Text 24"/>
          <p:cNvSpPr/>
          <p:nvPr/>
        </p:nvSpPr>
        <p:spPr>
          <a:xfrm>
            <a:off x="4923490" y="3661172"/>
            <a:ext cx="546283" cy="203597"/>
          </a:xfrm>
          <a:prstGeom prst="rect">
            <a:avLst/>
          </a:prstGeom>
          <a:noFill/>
          <a:ln/>
        </p:spPr>
        <p:txBody>
          <a:bodyPr wrap="none" lIns="0" tIns="0" rIns="0" bIns="0" rtlCol="0" anchor="ctr"/>
          <a:lstStyle/>
          <a:p>
            <a:pPr algn="ctr" indent="0" marL="0">
              <a:lnSpc>
                <a:spcPts val="928"/>
              </a:lnSpc>
              <a:buNone/>
            </a:pPr>
            <a:r>
              <a:rPr lang="en-US" sz="800" dirty="0">
                <a:solidFill>
                  <a:srgbClr val="0A2540"/>
                </a:solidFill>
                <a:latin typeface="Carlito" pitchFamily="34" charset="0"/>
                <a:ea typeface="Carlito" pitchFamily="34" charset="-122"/>
                <a:cs typeface="Carlito" pitchFamily="34" charset="-120"/>
              </a:rPr>
              <a:t>Platform</a:t>
            </a:r>
            <a:endParaRPr lang="en-US" sz="800" dirty="0"/>
          </a:p>
        </p:txBody>
      </p:sp>
      <p:sp>
        <p:nvSpPr>
          <p:cNvPr id="27" name="Shape 25"/>
          <p:cNvSpPr/>
          <p:nvPr/>
        </p:nvSpPr>
        <p:spPr>
          <a:xfrm>
            <a:off x="5234025" y="4104084"/>
            <a:ext cx="526293" cy="0"/>
          </a:xfrm>
          <a:prstGeom prst="line">
            <a:avLst/>
          </a:prstGeom>
          <a:noFill/>
          <a:ln w="7144">
            <a:solidFill>
              <a:srgbClr val="D4A017"/>
            </a:solidFill>
            <a:prstDash val="dash"/>
          </a:ln>
        </p:spPr>
      </p:sp>
      <p:sp>
        <p:nvSpPr>
          <p:cNvPr id="28" name="Text 26"/>
          <p:cNvSpPr/>
          <p:nvPr/>
        </p:nvSpPr>
        <p:spPr>
          <a:xfrm>
            <a:off x="5135465" y="3964781"/>
            <a:ext cx="632891" cy="182880"/>
          </a:xfrm>
          <a:prstGeom prst="rect">
            <a:avLst/>
          </a:prstGeom>
          <a:noFill/>
          <a:ln/>
        </p:spPr>
        <p:txBody>
          <a:bodyPr wrap="none" lIns="0" tIns="0" rIns="0" bIns="7144" rtlCol="0" anchor="t"/>
          <a:lstStyle/>
          <a:p>
            <a:pPr algn="r" indent="0" marL="0">
              <a:lnSpc>
                <a:spcPts val="1013"/>
              </a:lnSpc>
              <a:buNone/>
            </a:pPr>
            <a:r>
              <a:rPr lang="en-US" sz="675" dirty="0">
                <a:solidFill>
                  <a:srgbClr val="D4A017"/>
                </a:solidFill>
                <a:latin typeface="Carlito" pitchFamily="34" charset="0"/>
                <a:ea typeface="Carlito" pitchFamily="34" charset="-122"/>
                <a:cs typeface="Carlito" pitchFamily="34" charset="-120"/>
              </a:rPr>
              <a:t>زيارة الموقع ↗</a:t>
            </a:r>
            <a:endParaRPr lang="en-US" sz="675" dirty="0"/>
          </a:p>
        </p:txBody>
      </p:sp>
      <p:sp>
        <p:nvSpPr>
          <p:cNvPr id="29" name="Text 27"/>
          <p:cNvSpPr/>
          <p:nvPr/>
        </p:nvSpPr>
        <p:spPr>
          <a:xfrm>
            <a:off x="403733" y="1560909"/>
            <a:ext cx="2697882" cy="2707481"/>
          </a:xfrm>
          <a:prstGeom prst="roundRect">
            <a:avLst>
              <a:gd name="adj" fmla="val 5649"/>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30" name="Text 28"/>
          <p:cNvSpPr/>
          <p:nvPr/>
        </p:nvSpPr>
        <p:spPr>
          <a:xfrm>
            <a:off x="407305" y="1564481"/>
            <a:ext cx="2690738" cy="642938"/>
          </a:xfrm>
          <a:prstGeom prst="rect">
            <a:avLst/>
          </a:prstGeom>
          <a:solidFill>
            <a:srgbClr val="061A2E"/>
          </a:solidFill>
          <a:ln/>
        </p:spPr>
        <p:txBody>
          <a:bodyPr wrap="square" rtlCol="0" anchor="ctr"/>
          <a:lstStyle/>
          <a:p>
            <a:pPr indent="0" marL="0">
              <a:buNone/>
            </a:pPr>
            <a:endParaRPr lang="en-US" dirty="0"/>
          </a:p>
        </p:txBody>
      </p:sp>
      <p:sp>
        <p:nvSpPr>
          <p:cNvPr id="31" name="Text 29"/>
          <p:cNvSpPr/>
          <p:nvPr/>
        </p:nvSpPr>
        <p:spPr>
          <a:xfrm>
            <a:off x="407305" y="2364581"/>
            <a:ext cx="2533576" cy="226171"/>
          </a:xfrm>
          <a:prstGeom prst="rect">
            <a:avLst/>
          </a:prstGeom>
          <a:noFill/>
          <a:ln/>
        </p:spPr>
        <p:txBody>
          <a:bodyPr wrap="square" lIns="0" tIns="0" rIns="0" bIns="0" rtlCol="0" anchor="t">
            <a:normAutofit/>
          </a:bodyPr>
          <a:lstStyle/>
          <a:p>
            <a:pPr algn="r" indent="0" marL="0">
              <a:lnSpc>
                <a:spcPts val="1772"/>
              </a:lnSpc>
              <a:buNone/>
            </a:pPr>
            <a:r>
              <a:rPr lang="en-US" sz="1181" b="1" dirty="0">
                <a:solidFill>
                  <a:srgbClr val="0A2540"/>
                </a:solidFill>
                <a:latin typeface="Carlito" pitchFamily="34" charset="0"/>
                <a:ea typeface="Carlito" pitchFamily="34" charset="-122"/>
                <a:cs typeface="Carlito" pitchFamily="34" charset="-120"/>
              </a:rPr>
              <a:t>Modern Summit Parachuting</a:t>
            </a:r>
            <a:endParaRPr lang="en-US" sz="1181" dirty="0"/>
          </a:p>
        </p:txBody>
      </p:sp>
      <p:sp>
        <p:nvSpPr>
          <p:cNvPr id="32" name="Text 30"/>
          <p:cNvSpPr/>
          <p:nvPr/>
        </p:nvSpPr>
        <p:spPr>
          <a:xfrm>
            <a:off x="407305" y="2618184"/>
            <a:ext cx="2533576" cy="164592"/>
          </a:xfrm>
          <a:prstGeom prst="rect">
            <a:avLst/>
          </a:prstGeom>
          <a:noFill/>
          <a:ln/>
        </p:spPr>
        <p:txBody>
          <a:bodyPr wrap="square" lIns="0" tIns="0" rIns="0" bIns="0" rtlCol="0" anchor="t"/>
          <a:lstStyle/>
          <a:p>
            <a:pPr algn="r" indent="0" marL="0">
              <a:lnSpc>
                <a:spcPts val="1097"/>
              </a:lnSpc>
              <a:buNone/>
            </a:pPr>
            <a:r>
              <a:rPr lang="en-US" sz="800" spc="88" kern="0" dirty="0">
                <a:solidFill>
                  <a:srgbClr val="5B6675"/>
                </a:solidFill>
                <a:latin typeface="Carlito" pitchFamily="34" charset="0"/>
                <a:ea typeface="Carlito" pitchFamily="34" charset="-122"/>
                <a:cs typeface="Carlito" pitchFamily="34" charset="-120"/>
              </a:rPr>
              <a:t>Modern Summit Parachuting</a:t>
            </a:r>
            <a:endParaRPr lang="en-US" sz="800" dirty="0"/>
          </a:p>
        </p:txBody>
      </p:sp>
      <p:sp>
        <p:nvSpPr>
          <p:cNvPr id="33" name="Text 31"/>
          <p:cNvSpPr/>
          <p:nvPr/>
        </p:nvSpPr>
        <p:spPr>
          <a:xfrm>
            <a:off x="564468" y="2843213"/>
            <a:ext cx="2376413" cy="636937"/>
          </a:xfrm>
          <a:prstGeom prst="rect">
            <a:avLst/>
          </a:prstGeom>
          <a:noFill/>
          <a:ln/>
        </p:spPr>
        <p:txBody>
          <a:bodyPr wrap="square" lIns="0" tIns="0" rIns="0" bIns="0" rtlCol="0" anchor="t">
            <a:normAutofit/>
          </a:bodyPr>
          <a:lstStyle/>
          <a:p>
            <a:pPr algn="r" indent="0" marL="0">
              <a:lnSpc>
                <a:spcPts val="1243"/>
              </a:lnSpc>
              <a:buNone/>
            </a:pPr>
            <a:r>
              <a:rPr lang="en-US" sz="800" dirty="0">
                <a:solidFill>
                  <a:srgbClr val="2A3340"/>
                </a:solidFill>
                <a:latin typeface="Carlito" pitchFamily="34" charset="0"/>
                <a:ea typeface="Carlito" pitchFamily="34" charset="-122"/>
                <a:cs typeface="Carlito" pitchFamily="34" charset="-120"/>
              </a:rPr>
              <a:t>موقع متخصص لخدمات القفز المظلي الحديثة.</a:t>
            </a:r>
            <a:endParaRPr lang="en-US" sz="800" dirty="0"/>
          </a:p>
        </p:txBody>
      </p:sp>
      <p:sp>
        <p:nvSpPr>
          <p:cNvPr id="34" name="Text 32"/>
          <p:cNvSpPr/>
          <p:nvPr/>
        </p:nvSpPr>
        <p:spPr>
          <a:xfrm>
            <a:off x="407305" y="3507581"/>
            <a:ext cx="2533576" cy="126159"/>
          </a:xfrm>
          <a:prstGeom prst="rect">
            <a:avLst/>
          </a:prstGeom>
          <a:noFill/>
          <a:ln/>
        </p:spPr>
        <p:txBody>
          <a:bodyPr wrap="none" lIns="0" tIns="0" rIns="0" bIns="0" rtlCol="0" anchor="t">
            <a:normAutofit/>
          </a:bodyPr>
          <a:lstStyle/>
          <a:p>
            <a:pPr algn="r" indent="0" marL="0">
              <a:lnSpc>
                <a:spcPts val="759"/>
              </a:lnSpc>
              <a:buNone/>
            </a:pPr>
            <a:r>
              <a:rPr lang="en-US" sz="800" spc="81" kern="0" dirty="0">
                <a:solidFill>
                  <a:srgbClr val="D4A017"/>
                </a:solidFill>
                <a:latin typeface="Carlito" pitchFamily="34" charset="0"/>
                <a:ea typeface="Carlito" pitchFamily="34" charset="-122"/>
                <a:cs typeface="Carlito" pitchFamily="34" charset="-120"/>
              </a:rPr>
              <a:t>TECH</a:t>
            </a:r>
            <a:endParaRPr lang="en-US" sz="800" dirty="0"/>
          </a:p>
        </p:txBody>
      </p:sp>
      <p:sp>
        <p:nvSpPr>
          <p:cNvPr id="35" name="Text 33"/>
          <p:cNvSpPr/>
          <p:nvPr/>
        </p:nvSpPr>
        <p:spPr>
          <a:xfrm>
            <a:off x="2515493" y="3648956"/>
            <a:ext cx="425388" cy="228029"/>
          </a:xfrm>
          <a:prstGeom prst="roundRect">
            <a:avLst>
              <a:gd name="adj" fmla="val 25063"/>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36" name="Text 34"/>
          <p:cNvSpPr/>
          <p:nvPr/>
        </p:nvSpPr>
        <p:spPr>
          <a:xfrm>
            <a:off x="2486216" y="3661172"/>
            <a:ext cx="483941" cy="203597"/>
          </a:xfrm>
          <a:prstGeom prst="rect">
            <a:avLst/>
          </a:prstGeom>
          <a:noFill/>
          <a:ln/>
        </p:spPr>
        <p:txBody>
          <a:bodyPr wrap="none" lIns="0" tIns="0" rIns="0" bIns="0" rtlCol="0" anchor="ctr"/>
          <a:lstStyle/>
          <a:p>
            <a:pPr algn="ctr" indent="0" marL="0">
              <a:lnSpc>
                <a:spcPts val="928"/>
              </a:lnSpc>
              <a:buNone/>
            </a:pPr>
            <a:r>
              <a:rPr lang="en-US" sz="800" dirty="0">
                <a:solidFill>
                  <a:srgbClr val="0A2540"/>
                </a:solidFill>
                <a:latin typeface="Carlito" pitchFamily="34" charset="0"/>
                <a:ea typeface="Carlito" pitchFamily="34" charset="-122"/>
                <a:cs typeface="Carlito" pitchFamily="34" charset="-120"/>
              </a:rPr>
              <a:t>Website</a:t>
            </a:r>
            <a:endParaRPr lang="en-US" sz="800" dirty="0"/>
          </a:p>
        </p:txBody>
      </p:sp>
      <p:sp>
        <p:nvSpPr>
          <p:cNvPr id="37" name="Text 35"/>
          <p:cNvSpPr/>
          <p:nvPr/>
        </p:nvSpPr>
        <p:spPr>
          <a:xfrm>
            <a:off x="1942542" y="3648956"/>
            <a:ext cx="530089" cy="228029"/>
          </a:xfrm>
          <a:prstGeom prst="roundRect">
            <a:avLst>
              <a:gd name="adj" fmla="val 25063"/>
            </a:avLst>
          </a:prstGeom>
          <a:solidFill>
            <a:srgbClr val="F2F1EC"/>
          </a:solidFill>
          <a:ln w="7144">
            <a:solidFill>
              <a:srgbClr val="0A2540"/>
            </a:solidFill>
            <a:prstDash val="solid"/>
          </a:ln>
        </p:spPr>
        <p:txBody>
          <a:bodyPr wrap="square" rtlCol="0" anchor="ctr"/>
          <a:lstStyle/>
          <a:p>
            <a:pPr indent="0" marL="0">
              <a:buNone/>
            </a:pPr>
            <a:endParaRPr lang="en-US" dirty="0"/>
          </a:p>
        </p:txBody>
      </p:sp>
      <p:sp>
        <p:nvSpPr>
          <p:cNvPr id="38" name="Text 36"/>
          <p:cNvSpPr/>
          <p:nvPr/>
        </p:nvSpPr>
        <p:spPr>
          <a:xfrm>
            <a:off x="1897279" y="3661172"/>
            <a:ext cx="620613" cy="203597"/>
          </a:xfrm>
          <a:prstGeom prst="rect">
            <a:avLst/>
          </a:prstGeom>
          <a:noFill/>
          <a:ln/>
        </p:spPr>
        <p:txBody>
          <a:bodyPr wrap="none" lIns="0" tIns="0" rIns="0" bIns="0" rtlCol="0" anchor="ctr"/>
          <a:lstStyle/>
          <a:p>
            <a:pPr algn="ctr" indent="0" marL="0">
              <a:lnSpc>
                <a:spcPts val="928"/>
              </a:lnSpc>
              <a:buNone/>
            </a:pPr>
            <a:r>
              <a:rPr lang="en-US" sz="800" dirty="0">
                <a:solidFill>
                  <a:srgbClr val="0A2540"/>
                </a:solidFill>
                <a:latin typeface="Carlito" pitchFamily="34" charset="0"/>
                <a:ea typeface="Carlito" pitchFamily="34" charset="-122"/>
                <a:cs typeface="Carlito" pitchFamily="34" charset="-120"/>
              </a:rPr>
              <a:t>WordPress</a:t>
            </a:r>
            <a:endParaRPr lang="en-US" sz="800" dirty="0"/>
          </a:p>
        </p:txBody>
      </p:sp>
      <p:sp>
        <p:nvSpPr>
          <p:cNvPr id="39" name="Shape 37"/>
          <p:cNvSpPr/>
          <p:nvPr/>
        </p:nvSpPr>
        <p:spPr>
          <a:xfrm>
            <a:off x="2414588" y="4104084"/>
            <a:ext cx="526293" cy="0"/>
          </a:xfrm>
          <a:prstGeom prst="line">
            <a:avLst/>
          </a:prstGeom>
          <a:noFill/>
          <a:ln w="7144">
            <a:solidFill>
              <a:srgbClr val="D4A017"/>
            </a:solidFill>
            <a:prstDash val="dash"/>
          </a:ln>
        </p:spPr>
      </p:sp>
      <p:sp>
        <p:nvSpPr>
          <p:cNvPr id="40" name="Text 38"/>
          <p:cNvSpPr/>
          <p:nvPr/>
        </p:nvSpPr>
        <p:spPr>
          <a:xfrm>
            <a:off x="2316028" y="3964781"/>
            <a:ext cx="632891" cy="182880"/>
          </a:xfrm>
          <a:prstGeom prst="rect">
            <a:avLst/>
          </a:prstGeom>
          <a:noFill/>
          <a:ln/>
        </p:spPr>
        <p:txBody>
          <a:bodyPr wrap="none" lIns="0" tIns="0" rIns="0" bIns="7144" rtlCol="0" anchor="t"/>
          <a:lstStyle/>
          <a:p>
            <a:pPr algn="r" indent="0" marL="0">
              <a:lnSpc>
                <a:spcPts val="1013"/>
              </a:lnSpc>
              <a:buNone/>
            </a:pPr>
            <a:r>
              <a:rPr lang="en-US" sz="675" dirty="0">
                <a:solidFill>
                  <a:srgbClr val="D4A017"/>
                </a:solidFill>
                <a:latin typeface="Carlito" pitchFamily="34" charset="0"/>
                <a:ea typeface="Carlito" pitchFamily="34" charset="-122"/>
                <a:cs typeface="Carlito" pitchFamily="34" charset="-120"/>
              </a:rPr>
              <a:t>زيارة الموقع ↗</a:t>
            </a:r>
            <a:endParaRPr lang="en-US" sz="675" dirty="0"/>
          </a:p>
        </p:txBody>
      </p:sp>
      <p:sp>
        <p:nvSpPr>
          <p:cNvPr id="41" name="Text 39"/>
          <p:cNvSpPr/>
          <p:nvPr/>
        </p:nvSpPr>
        <p:spPr>
          <a:xfrm>
            <a:off x="400050" y="4775597"/>
            <a:ext cx="8343900" cy="7144"/>
          </a:xfrm>
          <a:prstGeom prst="rect">
            <a:avLst/>
          </a:prstGeom>
          <a:solidFill>
            <a:srgbClr val="D4A017">
              <a:alpha val="40000"/>
            </a:srgbClr>
          </a:solidFill>
          <a:ln/>
        </p:spPr>
        <p:txBody>
          <a:bodyPr wrap="square" rtlCol="0" anchor="ctr"/>
          <a:lstStyle/>
          <a:p>
            <a:pPr indent="0" marL="0">
              <a:buNone/>
            </a:pPr>
            <a:endParaRPr lang="en-US" dirty="0"/>
          </a:p>
        </p:txBody>
      </p:sp>
      <p:sp>
        <p:nvSpPr>
          <p:cNvPr id="42" name="Text 40"/>
          <p:cNvSpPr/>
          <p:nvPr/>
        </p:nvSpPr>
        <p:spPr>
          <a:xfrm>
            <a:off x="0" y="4854178"/>
            <a:ext cx="8636000" cy="164592"/>
          </a:xfrm>
          <a:prstGeom prst="rect">
            <a:avLst/>
          </a:prstGeom>
          <a:noFill/>
          <a:ln/>
        </p:spPr>
        <p:txBody>
          <a:bodyPr wrap="square" lIns="0" tIns="0" rIns="0" bIns="0" rtlCol="0" anchor="t"/>
          <a:lstStyle/>
          <a:p>
            <a:pPr algn="ctr" indent="0" marL="0">
              <a:lnSpc>
                <a:spcPts val="928"/>
              </a:lnSpc>
              <a:buNone/>
            </a:pPr>
            <a:r>
              <a:rPr lang="en-US" sz="800" spc="124" kern="0" dirty="0">
                <a:solidFill>
                  <a:srgbClr val="5B6675"/>
                </a:solidFill>
                <a:latin typeface="Carlito" pitchFamily="34" charset="0"/>
                <a:ea typeface="Carlito" pitchFamily="34" charset="-122"/>
                <a:cs typeface="Carlito" pitchFamily="34" charset="-120"/>
              </a:rPr>
              <a:t>3 LIVE PLATFORMS · BUILT &amp; MAINTAINED</a:t>
            </a:r>
            <a:endParaRPr lang="en-US" sz="800" dirty="0"/>
          </a:p>
        </p:txBody>
      </p:sp>
      <p:sp>
        <p:nvSpPr>
          <p:cNvPr id="43" name="Text 41"/>
          <p:cNvSpPr/>
          <p:nvPr/>
        </p:nvSpPr>
        <p:spPr>
          <a:xfrm>
            <a:off x="8336756" y="1771650"/>
            <a:ext cx="228600" cy="228600"/>
          </a:xfrm>
          <a:prstGeom prst="rect">
            <a:avLst/>
          </a:prstGeom>
          <a:noFill/>
          <a:ln/>
        </p:spPr>
        <p:txBody>
          <a:bodyPr wrap="none" lIns="0" tIns="0" rIns="0" bIns="0" rtlCol="0" anchor="ctr"/>
          <a:lstStyle/>
          <a:p>
            <a:pPr algn="ctr" indent="0" marL="0">
              <a:buNone/>
            </a:pPr>
            <a:r>
              <a:rPr lang="en-US" sz="2250" dirty="0">
                <a:solidFill>
                  <a:srgbClr val="D4A017"/>
                </a:solidFill>
                <a:latin typeface="Segoe UI Symbol" pitchFamily="34" charset="0"/>
                <a:ea typeface="Segoe UI Symbol" pitchFamily="34" charset="-122"/>
                <a:cs typeface="Segoe UI Symbol" pitchFamily="34" charset="-120"/>
              </a:rPr>
              <a:t>✦</a:t>
            </a:r>
            <a:endParaRPr lang="en-US" sz="2250" dirty="0"/>
          </a:p>
        </p:txBody>
      </p:sp>
      <p:sp>
        <p:nvSpPr>
          <p:cNvPr id="44" name="Text 42"/>
          <p:cNvSpPr/>
          <p:nvPr/>
        </p:nvSpPr>
        <p:spPr>
          <a:xfrm>
            <a:off x="6217518" y="1735931"/>
            <a:ext cx="717233" cy="164592"/>
          </a:xfrm>
          <a:prstGeom prst="rect">
            <a:avLst/>
          </a:prstGeom>
          <a:noFill/>
          <a:ln/>
        </p:spPr>
        <p:txBody>
          <a:bodyPr wrap="none" lIns="0" tIns="0" rIns="0" bIns="0" rtlCol="0" anchor="t"/>
          <a:lstStyle/>
          <a:p>
            <a:pPr algn="l" indent="0" marL="0">
              <a:lnSpc>
                <a:spcPts val="1013"/>
              </a:lnSpc>
              <a:buNone/>
            </a:pPr>
            <a:r>
              <a:rPr lang="en-US" sz="800" spc="108" kern="0" dirty="0">
                <a:solidFill>
                  <a:srgbClr val="E5B929"/>
                </a:solidFill>
                <a:latin typeface="Liberation Sans Narrow" pitchFamily="34" charset="0"/>
                <a:ea typeface="Liberation Sans Narrow" pitchFamily="34" charset="-122"/>
                <a:cs typeface="Liberation Sans Narrow" pitchFamily="34" charset="-120"/>
              </a:rPr>
              <a:t>P06</a:t>
            </a:r>
            <a:endParaRPr lang="en-US" sz="800" dirty="0"/>
          </a:p>
        </p:txBody>
      </p:sp>
      <p:sp>
        <p:nvSpPr>
          <p:cNvPr id="45" name="Text 43"/>
          <p:cNvSpPr/>
          <p:nvPr/>
        </p:nvSpPr>
        <p:spPr>
          <a:xfrm>
            <a:off x="6217518" y="1928813"/>
            <a:ext cx="630520" cy="121920"/>
          </a:xfrm>
          <a:prstGeom prst="rect">
            <a:avLst/>
          </a:prstGeom>
          <a:noFill/>
          <a:ln/>
        </p:spPr>
        <p:txBody>
          <a:bodyPr wrap="none" lIns="0" tIns="0" rIns="0" bIns="0" rtlCol="0" anchor="t"/>
          <a:lstStyle/>
          <a:p>
            <a:pPr algn="l" indent="0" marL="0">
              <a:lnSpc>
                <a:spcPts val="759"/>
              </a:lnSpc>
              <a:buNone/>
            </a:pPr>
            <a:r>
              <a:rPr lang="en-US" sz="800" spc="101" kern="0" dirty="0">
                <a:solidFill>
                  <a:srgbClr val="E5B929">
                    <a:alpha val="80000"/>
                  </a:srgbClr>
                </a:solidFill>
                <a:latin typeface="Carlito" pitchFamily="34" charset="0"/>
                <a:ea typeface="Carlito" pitchFamily="34" charset="-122"/>
                <a:cs typeface="Carlito" pitchFamily="34" charset="-120"/>
              </a:rPr>
              <a:t>PLATFORM</a:t>
            </a:r>
            <a:endParaRPr lang="en-US" sz="800" dirty="0"/>
          </a:p>
        </p:txBody>
      </p:sp>
      <p:sp>
        <p:nvSpPr>
          <p:cNvPr id="46" name="Text 44"/>
          <p:cNvSpPr/>
          <p:nvPr/>
        </p:nvSpPr>
        <p:spPr>
          <a:xfrm>
            <a:off x="5517431" y="1771650"/>
            <a:ext cx="228600" cy="228600"/>
          </a:xfrm>
          <a:prstGeom prst="rect">
            <a:avLst/>
          </a:prstGeom>
          <a:noFill/>
          <a:ln/>
        </p:spPr>
        <p:txBody>
          <a:bodyPr wrap="none" lIns="0" tIns="0" rIns="0" bIns="0" rtlCol="0" anchor="ctr"/>
          <a:lstStyle/>
          <a:p>
            <a:pPr algn="ctr" indent="0" marL="0">
              <a:buNone/>
            </a:pPr>
            <a:r>
              <a:rPr lang="en-US" sz="2250" dirty="0">
                <a:solidFill>
                  <a:srgbClr val="D4A017"/>
                </a:solidFill>
                <a:latin typeface="Segoe UI Symbol" pitchFamily="34" charset="0"/>
                <a:ea typeface="Segoe UI Symbol" pitchFamily="34" charset="-122"/>
                <a:cs typeface="Segoe UI Symbol" pitchFamily="34" charset="-120"/>
              </a:rPr>
              <a:t>🏛</a:t>
            </a:r>
            <a:endParaRPr lang="en-US" sz="2250" dirty="0"/>
          </a:p>
        </p:txBody>
      </p:sp>
      <p:sp>
        <p:nvSpPr>
          <p:cNvPr id="47" name="Text 45"/>
          <p:cNvSpPr/>
          <p:nvPr/>
        </p:nvSpPr>
        <p:spPr>
          <a:xfrm>
            <a:off x="3398081" y="1735931"/>
            <a:ext cx="717233" cy="164592"/>
          </a:xfrm>
          <a:prstGeom prst="rect">
            <a:avLst/>
          </a:prstGeom>
          <a:noFill/>
          <a:ln/>
        </p:spPr>
        <p:txBody>
          <a:bodyPr wrap="none" lIns="0" tIns="0" rIns="0" bIns="0" rtlCol="0" anchor="t"/>
          <a:lstStyle/>
          <a:p>
            <a:pPr algn="l" indent="0" marL="0">
              <a:lnSpc>
                <a:spcPts val="1013"/>
              </a:lnSpc>
              <a:buNone/>
            </a:pPr>
            <a:r>
              <a:rPr lang="en-US" sz="800" spc="108" kern="0" dirty="0">
                <a:solidFill>
                  <a:srgbClr val="E5B929"/>
                </a:solidFill>
                <a:latin typeface="Liberation Sans Narrow" pitchFamily="34" charset="0"/>
                <a:ea typeface="Liberation Sans Narrow" pitchFamily="34" charset="-122"/>
                <a:cs typeface="Liberation Sans Narrow" pitchFamily="34" charset="-120"/>
              </a:rPr>
              <a:t>P07</a:t>
            </a:r>
            <a:endParaRPr lang="en-US" sz="800" dirty="0"/>
          </a:p>
        </p:txBody>
      </p:sp>
      <p:sp>
        <p:nvSpPr>
          <p:cNvPr id="48" name="Text 46"/>
          <p:cNvSpPr/>
          <p:nvPr/>
        </p:nvSpPr>
        <p:spPr>
          <a:xfrm>
            <a:off x="3398081" y="1928813"/>
            <a:ext cx="630520" cy="121920"/>
          </a:xfrm>
          <a:prstGeom prst="rect">
            <a:avLst/>
          </a:prstGeom>
          <a:noFill/>
          <a:ln/>
        </p:spPr>
        <p:txBody>
          <a:bodyPr wrap="none" lIns="0" tIns="0" rIns="0" bIns="0" rtlCol="0" anchor="t"/>
          <a:lstStyle/>
          <a:p>
            <a:pPr algn="l" indent="0" marL="0">
              <a:lnSpc>
                <a:spcPts val="759"/>
              </a:lnSpc>
              <a:buNone/>
            </a:pPr>
            <a:r>
              <a:rPr lang="en-US" sz="800" spc="101" kern="0" dirty="0">
                <a:solidFill>
                  <a:srgbClr val="E5B929">
                    <a:alpha val="80000"/>
                  </a:srgbClr>
                </a:solidFill>
                <a:latin typeface="Carlito" pitchFamily="34" charset="0"/>
                <a:ea typeface="Carlito" pitchFamily="34" charset="-122"/>
                <a:cs typeface="Carlito" pitchFamily="34" charset="-120"/>
              </a:rPr>
              <a:t>PLATFORM</a:t>
            </a:r>
            <a:endParaRPr lang="en-US" sz="800" dirty="0"/>
          </a:p>
        </p:txBody>
      </p:sp>
      <p:sp>
        <p:nvSpPr>
          <p:cNvPr id="49" name="Text 47"/>
          <p:cNvSpPr/>
          <p:nvPr/>
        </p:nvSpPr>
        <p:spPr>
          <a:xfrm>
            <a:off x="2697993" y="1771650"/>
            <a:ext cx="228600" cy="228600"/>
          </a:xfrm>
          <a:prstGeom prst="rect">
            <a:avLst/>
          </a:prstGeom>
          <a:noFill/>
          <a:ln/>
        </p:spPr>
        <p:txBody>
          <a:bodyPr wrap="none" lIns="0" tIns="0" rIns="0" bIns="0" rtlCol="0" anchor="ctr"/>
          <a:lstStyle/>
          <a:p>
            <a:pPr algn="ctr" indent="0" marL="0">
              <a:buNone/>
            </a:pPr>
            <a:r>
              <a:rPr lang="en-US" sz="2250" dirty="0">
                <a:solidFill>
                  <a:srgbClr val="D4A017"/>
                </a:solidFill>
                <a:latin typeface="Segoe UI Symbol" pitchFamily="34" charset="0"/>
                <a:ea typeface="Segoe UI Symbol" pitchFamily="34" charset="-122"/>
                <a:cs typeface="Segoe UI Symbol" pitchFamily="34" charset="-120"/>
              </a:rPr>
              <a:t>✈</a:t>
            </a:r>
            <a:endParaRPr lang="en-US" sz="2250" dirty="0"/>
          </a:p>
        </p:txBody>
      </p:sp>
      <p:sp>
        <p:nvSpPr>
          <p:cNvPr id="50" name="Text 48"/>
          <p:cNvSpPr/>
          <p:nvPr/>
        </p:nvSpPr>
        <p:spPr>
          <a:xfrm>
            <a:off x="578755" y="1735931"/>
            <a:ext cx="607040" cy="164592"/>
          </a:xfrm>
          <a:prstGeom prst="rect">
            <a:avLst/>
          </a:prstGeom>
          <a:noFill/>
          <a:ln/>
        </p:spPr>
        <p:txBody>
          <a:bodyPr wrap="none" lIns="0" tIns="0" rIns="0" bIns="0" rtlCol="0" anchor="t"/>
          <a:lstStyle/>
          <a:p>
            <a:pPr algn="l" indent="0" marL="0">
              <a:lnSpc>
                <a:spcPts val="1013"/>
              </a:lnSpc>
              <a:buNone/>
            </a:pPr>
            <a:r>
              <a:rPr lang="en-US" sz="800" spc="108" kern="0" dirty="0">
                <a:solidFill>
                  <a:srgbClr val="E5B929"/>
                </a:solidFill>
                <a:latin typeface="Liberation Sans Narrow" pitchFamily="34" charset="0"/>
                <a:ea typeface="Liberation Sans Narrow" pitchFamily="34" charset="-122"/>
                <a:cs typeface="Liberation Sans Narrow" pitchFamily="34" charset="-120"/>
              </a:rPr>
              <a:t>P08</a:t>
            </a:r>
            <a:endParaRPr lang="en-US" sz="800" dirty="0"/>
          </a:p>
        </p:txBody>
      </p:sp>
      <p:sp>
        <p:nvSpPr>
          <p:cNvPr id="51" name="Text 49"/>
          <p:cNvSpPr/>
          <p:nvPr/>
        </p:nvSpPr>
        <p:spPr>
          <a:xfrm>
            <a:off x="567643" y="1928813"/>
            <a:ext cx="555874" cy="121920"/>
          </a:xfrm>
          <a:prstGeom prst="rect">
            <a:avLst/>
          </a:prstGeom>
          <a:noFill/>
          <a:ln/>
        </p:spPr>
        <p:txBody>
          <a:bodyPr wrap="square" lIns="0" tIns="0" rIns="0" bIns="0" rtlCol="0" anchor="t"/>
          <a:lstStyle/>
          <a:p>
            <a:pPr algn="l" indent="0" marL="0">
              <a:lnSpc>
                <a:spcPts val="759"/>
              </a:lnSpc>
              <a:buNone/>
            </a:pPr>
            <a:r>
              <a:rPr lang="en-US" sz="800" spc="101" kern="0" dirty="0">
                <a:solidFill>
                  <a:srgbClr val="E5B929">
                    <a:alpha val="80000"/>
                  </a:srgbClr>
                </a:solidFill>
                <a:latin typeface="Carlito" pitchFamily="34" charset="0"/>
                <a:ea typeface="Carlito" pitchFamily="34" charset="-122"/>
                <a:cs typeface="Carlito" pitchFamily="34" charset="-120"/>
              </a:rPr>
              <a:t>WEBSITE</a:t>
            </a:r>
            <a:endParaRPr lang="en-US" sz="800" dirty="0"/>
          </a:p>
        </p:txBody>
      </p:sp>
      <p:sp>
        <p:nvSpPr>
          <p:cNvPr id="52" name="Text 50"/>
          <p:cNvSpPr/>
          <p:nvPr/>
        </p:nvSpPr>
        <p:spPr>
          <a:xfrm>
            <a:off x="8114206" y="187223"/>
            <a:ext cx="652604" cy="243488"/>
          </a:xfrm>
          <a:prstGeom prst="roundRect">
            <a:avLst>
              <a:gd name="adj" fmla="val 3907985"/>
            </a:avLst>
          </a:prstGeom>
          <a:noFill/>
          <a:ln w="7144">
            <a:solidFill>
              <a:srgbClr val="0A2540"/>
            </a:solidFill>
            <a:prstDash val="solid"/>
          </a:ln>
        </p:spPr>
        <p:txBody>
          <a:bodyPr wrap="square" rtlCol="0" anchor="ctr"/>
          <a:lstStyle/>
          <a:p>
            <a:pPr indent="0" marL="0">
              <a:buNone/>
            </a:pPr>
            <a:endParaRPr lang="en-US" dirty="0"/>
          </a:p>
        </p:txBody>
      </p:sp>
      <p:sp>
        <p:nvSpPr>
          <p:cNvPr id="53" name="Text 51"/>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0A2540"/>
                </a:solidFill>
                <a:latin typeface="Carlito" pitchFamily="34" charset="0"/>
                <a:ea typeface="Carlito" pitchFamily="34" charset="-122"/>
                <a:cs typeface="Carlito" pitchFamily="34" charset="-120"/>
              </a:rPr>
              <a:t>← HOME</a:t>
            </a:r>
            <a:endParaRPr lang="en-US" sz="800" dirty="0"/>
          </a:p>
        </p:txBody>
      </p:sp>
      <p:sp>
        <p:nvSpPr>
          <p:cNvPr id="54" name="Text 52"/>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0A2540">
                    <a:alpha val="65000"/>
                  </a:srgbClr>
                </a:solidFill>
                <a:latin typeface="Liberation Sans Narrow" pitchFamily="34" charset="0"/>
                <a:ea typeface="Liberation Sans Narrow" pitchFamily="34" charset="-122"/>
                <a:cs typeface="Liberation Sans Narrow" pitchFamily="34" charset="-120"/>
              </a:rPr>
              <a:t>20 / 24</a:t>
            </a:r>
            <a:endParaRPr lang="en-US" sz="800" dirty="0"/>
          </a:p>
        </p:txBody>
      </p:sp>
      <p:sp>
        <p:nvSpPr>
          <p:cNvPr id="55" name="Text 53"/>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0A2540"/>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7819268" y="614363"/>
            <a:ext cx="924682" cy="128016"/>
          </a:xfrm>
          <a:prstGeom prst="rect">
            <a:avLst/>
          </a:prstGeom>
          <a:noFill/>
          <a:ln/>
        </p:spPr>
        <p:txBody>
          <a:bodyPr wrap="none" lIns="0" tIns="0" rIns="0" bIns="0" rtlCol="0" anchor="t"/>
          <a:lstStyle/>
          <a:p>
            <a:pPr algn="r" indent="0" marL="0">
              <a:lnSpc>
                <a:spcPts val="1013"/>
              </a:lnSpc>
              <a:buNone/>
            </a:pPr>
            <a:r>
              <a:rPr lang="en-US" sz="800" spc="162" kern="0" dirty="0">
                <a:solidFill>
                  <a:srgbClr val="D4A017"/>
                </a:solidFill>
                <a:latin typeface="Carlito" pitchFamily="34" charset="0"/>
                <a:ea typeface="Carlito" pitchFamily="34" charset="-122"/>
                <a:cs typeface="Carlito" pitchFamily="34" charset="-120"/>
              </a:rPr>
              <a:t>TEAM · فريقنا</a:t>
            </a:r>
            <a:endParaRPr lang="en-US" sz="800" dirty="0"/>
          </a:p>
        </p:txBody>
      </p:sp>
      <p:sp>
        <p:nvSpPr>
          <p:cNvPr id="3" name="Text 1"/>
          <p:cNvSpPr/>
          <p:nvPr/>
        </p:nvSpPr>
        <p:spPr>
          <a:xfrm>
            <a:off x="4732877" y="814388"/>
            <a:ext cx="4011073" cy="365474"/>
          </a:xfrm>
          <a:prstGeom prst="rect">
            <a:avLst/>
          </a:prstGeom>
          <a:noFill/>
          <a:ln/>
        </p:spPr>
        <p:txBody>
          <a:bodyPr wrap="none" lIns="0" tIns="0" rIns="0" bIns="0" rtlCol="0" anchor="t">
            <a:normAutofit/>
          </a:bodyPr>
          <a:lstStyle/>
          <a:p>
            <a:pPr algn="r" indent="0" marL="0">
              <a:lnSpc>
                <a:spcPts val="2869"/>
              </a:lnSpc>
              <a:buNone/>
            </a:pPr>
            <a:r>
              <a:rPr lang="en-US" sz="1913" b="1" dirty="0">
                <a:solidFill>
                  <a:srgbClr val="0A2540"/>
                </a:solidFill>
                <a:latin typeface="Carlito" pitchFamily="34" charset="0"/>
                <a:ea typeface="Carlito" pitchFamily="34" charset="-122"/>
                <a:cs typeface="Carlito" pitchFamily="34" charset="-120"/>
              </a:rPr>
              <a:t>خبراؤنا</a:t>
            </a:r>
            <a:endParaRPr lang="en-US" sz="1913" dirty="0"/>
          </a:p>
        </p:txBody>
      </p:sp>
      <p:sp>
        <p:nvSpPr>
          <p:cNvPr id="4" name="Text 2"/>
          <p:cNvSpPr/>
          <p:nvPr/>
        </p:nvSpPr>
        <p:spPr>
          <a:xfrm>
            <a:off x="5610299" y="1207294"/>
            <a:ext cx="3133651" cy="164592"/>
          </a:xfrm>
          <a:prstGeom prst="rect">
            <a:avLst/>
          </a:prstGeom>
          <a:noFill/>
          <a:ln/>
        </p:spPr>
        <p:txBody>
          <a:bodyPr wrap="square" lIns="0" tIns="0" rIns="0" bIns="0" rtlCol="0" anchor="t"/>
          <a:lstStyle/>
          <a:p>
            <a:pPr algn="r" indent="0" marL="0">
              <a:lnSpc>
                <a:spcPts val="1181"/>
              </a:lnSpc>
              <a:buNone/>
            </a:pPr>
            <a:r>
              <a:rPr lang="en-US" sz="788" dirty="0">
                <a:solidFill>
                  <a:srgbClr val="5B6675"/>
                </a:solidFill>
                <a:latin typeface="Carlito" pitchFamily="34" charset="0"/>
                <a:ea typeface="Carlito" pitchFamily="34" charset="-122"/>
                <a:cs typeface="Carlito" pitchFamily="34" charset="-120"/>
              </a:rPr>
              <a:t>Eight specialists across technology, design, marketing, and production.</a:t>
            </a:r>
            <a:endParaRPr lang="en-US" sz="788" dirty="0"/>
          </a:p>
        </p:txBody>
      </p:sp>
      <p:sp>
        <p:nvSpPr>
          <p:cNvPr id="5" name="Text 3"/>
          <p:cNvSpPr/>
          <p:nvPr/>
        </p:nvSpPr>
        <p:spPr>
          <a:xfrm>
            <a:off x="6736556" y="1432322"/>
            <a:ext cx="2003822" cy="1493044"/>
          </a:xfrm>
          <a:prstGeom prst="roundRect">
            <a:avLst>
              <a:gd name="adj" fmla="val 8931"/>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6" name="Text 4"/>
          <p:cNvSpPr/>
          <p:nvPr/>
        </p:nvSpPr>
        <p:spPr>
          <a:xfrm>
            <a:off x="6857244" y="1535906"/>
            <a:ext cx="155437" cy="164592"/>
          </a:xfrm>
          <a:prstGeom prst="rect">
            <a:avLst/>
          </a:prstGeom>
          <a:noFill/>
          <a:ln/>
        </p:spPr>
        <p:txBody>
          <a:bodyPr wrap="none" lIns="0" tIns="0" rIns="0" bIns="0" rtlCol="0" anchor="t"/>
          <a:lstStyle/>
          <a:p>
            <a:pPr algn="ctr" indent="0" marL="0">
              <a:lnSpc>
                <a:spcPts val="1013"/>
              </a:lnSpc>
              <a:buNone/>
            </a:pPr>
            <a:r>
              <a:rPr lang="en-US" sz="675" spc="81" kern="0" dirty="0">
                <a:solidFill>
                  <a:srgbClr val="D4A017"/>
                </a:solidFill>
                <a:latin typeface="Liberation Sans Narrow" pitchFamily="34" charset="0"/>
                <a:ea typeface="Liberation Sans Narrow" pitchFamily="34" charset="-122"/>
                <a:cs typeface="Liberation Sans Narrow" pitchFamily="34" charset="-120"/>
              </a:rPr>
              <a:t>01</a:t>
            </a:r>
            <a:endParaRPr lang="en-US" sz="675" dirty="0"/>
          </a:p>
        </p:txBody>
      </p:sp>
      <p:pic>
        <p:nvPicPr>
          <p:cNvPr id="7" name="Image 0" descr="preencoded.png">    </p:cNvPr>
          <p:cNvPicPr>
            <a:picLocks noChangeAspect="1"/>
          </p:cNvPicPr>
          <p:nvPr/>
        </p:nvPicPr>
        <p:blipFill>
          <a:blip r:embed="rId1"/>
          <a:stretch>
            <a:fillRect/>
          </a:stretch>
        </p:blipFill>
        <p:spPr>
          <a:xfrm>
            <a:off x="7474148" y="1578769"/>
            <a:ext cx="528638" cy="528638"/>
          </a:xfrm>
          <a:prstGeom prst="rect">
            <a:avLst/>
          </a:prstGeom>
        </p:spPr>
      </p:pic>
      <p:sp>
        <p:nvSpPr>
          <p:cNvPr id="8" name="Text 5"/>
          <p:cNvSpPr/>
          <p:nvPr/>
        </p:nvSpPr>
        <p:spPr>
          <a:xfrm>
            <a:off x="7481292" y="1585913"/>
            <a:ext cx="514350" cy="514350"/>
          </a:xfrm>
          <a:prstGeom prst="roundRect">
            <a:avLst>
              <a:gd name="adj" fmla="val 1850000"/>
            </a:avLst>
          </a:prstGeom>
          <a:noFill/>
          <a:ln w="14288">
            <a:solidFill>
              <a:srgbClr val="D4A017"/>
            </a:solidFill>
            <a:prstDash val="solid"/>
          </a:ln>
          <a:effectLst>
            <a:outerShdw sx="100000" sy="100000" kx="0" ky="0" algn="bl" rotWithShape="0" blurRad="101600" dist="50800" dir="16200000">
              <a:srgbClr val="D4A017">
                <a:alpha val="8000"/>
              </a:srgbClr>
            </a:outerShdw>
          </a:effectLst>
        </p:spPr>
        <p:txBody>
          <a:bodyPr wrap="square" rtlCol="0" anchor="ctr"/>
          <a:lstStyle/>
          <a:p>
            <a:pPr indent="0" marL="0">
              <a:buNone/>
            </a:pPr>
            <a:endParaRPr lang="en-US" dirty="0"/>
          </a:p>
        </p:txBody>
      </p:sp>
      <p:sp>
        <p:nvSpPr>
          <p:cNvPr id="9" name="Text 6"/>
          <p:cNvSpPr/>
          <p:nvPr/>
        </p:nvSpPr>
        <p:spPr>
          <a:xfrm>
            <a:off x="7474148" y="1578769"/>
            <a:ext cx="528638" cy="528638"/>
          </a:xfrm>
          <a:prstGeom prst="rect">
            <a:avLst/>
          </a:prstGeom>
          <a:noFill/>
          <a:ln/>
        </p:spPr>
        <p:txBody>
          <a:bodyPr wrap="none" lIns="0" tIns="0" rIns="0" bIns="0" rtlCol="0" anchor="ctr"/>
          <a:lstStyle/>
          <a:p>
            <a:pPr algn="ctr" indent="0" marL="0">
              <a:lnSpc>
                <a:spcPts val="2025"/>
              </a:lnSpc>
              <a:buNone/>
            </a:pPr>
            <a:r>
              <a:rPr lang="en-US" sz="1350" b="1" dirty="0">
                <a:solidFill>
                  <a:srgbClr val="E5B929"/>
                </a:solidFill>
                <a:latin typeface="Carlito" pitchFamily="34" charset="0"/>
                <a:ea typeface="Carlito" pitchFamily="34" charset="-122"/>
                <a:cs typeface="Carlito" pitchFamily="34" charset="-120"/>
              </a:rPr>
              <a:t>مأ</a:t>
            </a:r>
            <a:endParaRPr lang="en-US" sz="1350" dirty="0"/>
          </a:p>
        </p:txBody>
      </p:sp>
      <p:sp>
        <p:nvSpPr>
          <p:cNvPr id="10" name="Text 7"/>
          <p:cNvSpPr/>
          <p:nvPr/>
        </p:nvSpPr>
        <p:spPr>
          <a:xfrm>
            <a:off x="6868716" y="2207419"/>
            <a:ext cx="1739503" cy="150447"/>
          </a:xfrm>
          <a:prstGeom prst="rect">
            <a:avLst/>
          </a:prstGeom>
          <a:noFill/>
          <a:ln/>
        </p:spPr>
        <p:txBody>
          <a:bodyPr wrap="none" lIns="0" tIns="0" rIns="0" bIns="0" rtlCol="0" anchor="t"/>
          <a:lstStyle/>
          <a:p>
            <a:pPr algn="ctr" indent="0" marL="0">
              <a:lnSpc>
                <a:spcPts val="1097"/>
              </a:lnSpc>
              <a:buNone/>
            </a:pPr>
            <a:r>
              <a:rPr lang="en-US" sz="844" b="1" dirty="0">
                <a:solidFill>
                  <a:srgbClr val="0A2540"/>
                </a:solidFill>
                <a:latin typeface="Carlito" pitchFamily="34" charset="0"/>
                <a:ea typeface="Carlito" pitchFamily="34" charset="-122"/>
                <a:cs typeface="Carlito" pitchFamily="34" charset="-120"/>
              </a:rPr>
              <a:t>مالك أبو الغيث</a:t>
            </a:r>
            <a:endParaRPr lang="en-US" sz="844" dirty="0"/>
          </a:p>
        </p:txBody>
      </p:sp>
      <p:sp>
        <p:nvSpPr>
          <p:cNvPr id="11" name="Text 8"/>
          <p:cNvSpPr/>
          <p:nvPr/>
        </p:nvSpPr>
        <p:spPr>
          <a:xfrm>
            <a:off x="7431433" y="2389584"/>
            <a:ext cx="614069" cy="121136"/>
          </a:xfrm>
          <a:prstGeom prst="rect">
            <a:avLst/>
          </a:prstGeom>
          <a:noFill/>
          <a:ln/>
        </p:spPr>
        <p:txBody>
          <a:bodyPr wrap="none" lIns="0" tIns="0" rIns="0" bIns="0" rtlCol="0" anchor="t">
            <a:normAutofit/>
          </a:bodyPr>
          <a:lstStyle/>
          <a:p>
            <a:pPr algn="ctr" indent="0" marL="0">
              <a:lnSpc>
                <a:spcPts val="945"/>
              </a:lnSpc>
              <a:buNone/>
            </a:pPr>
            <a:r>
              <a:rPr lang="en-US" sz="675" dirty="0">
                <a:solidFill>
                  <a:srgbClr val="5B6675"/>
                </a:solidFill>
                <a:latin typeface="Carlito" pitchFamily="34" charset="0"/>
                <a:ea typeface="Carlito" pitchFamily="34" charset="-122"/>
                <a:cs typeface="Carlito" pitchFamily="34" charset="-120"/>
              </a:rPr>
              <a:t>المدير التنفيذي</a:t>
            </a:r>
            <a:endParaRPr lang="en-US" sz="675" dirty="0"/>
          </a:p>
        </p:txBody>
      </p:sp>
      <p:sp>
        <p:nvSpPr>
          <p:cNvPr id="12" name="Text 9"/>
          <p:cNvSpPr/>
          <p:nvPr/>
        </p:nvSpPr>
        <p:spPr>
          <a:xfrm>
            <a:off x="7067279" y="2538152"/>
            <a:ext cx="1342377" cy="164592"/>
          </a:xfrm>
          <a:prstGeom prst="rect">
            <a:avLst/>
          </a:prstGeom>
          <a:noFill/>
          <a:ln/>
        </p:spPr>
        <p:txBody>
          <a:bodyPr wrap="none" lIns="0" tIns="0" rIns="0" bIns="0" rtlCol="0" anchor="t"/>
          <a:lstStyle/>
          <a:p>
            <a:pPr algn="ctr" indent="0" marL="0">
              <a:lnSpc>
                <a:spcPts val="759"/>
              </a:lnSpc>
              <a:buNone/>
            </a:pPr>
            <a:r>
              <a:rPr lang="en-US" sz="600" spc="71" kern="0" dirty="0">
                <a:solidFill>
                  <a:srgbClr val="D4A017"/>
                </a:solidFill>
                <a:latin typeface="Carlito" pitchFamily="34" charset="0"/>
                <a:ea typeface="Carlito" pitchFamily="34" charset="-122"/>
                <a:cs typeface="Carlito" pitchFamily="34" charset="-120"/>
              </a:rPr>
              <a:t>CEO · EXECUTIVE DIRECTOR</a:t>
            </a:r>
            <a:endParaRPr lang="en-US" sz="600" dirty="0"/>
          </a:p>
        </p:txBody>
      </p:sp>
      <p:sp>
        <p:nvSpPr>
          <p:cNvPr id="13" name="Text 10"/>
          <p:cNvSpPr/>
          <p:nvPr/>
        </p:nvSpPr>
        <p:spPr>
          <a:xfrm>
            <a:off x="4625578" y="1432322"/>
            <a:ext cx="2003822" cy="1493044"/>
          </a:xfrm>
          <a:prstGeom prst="roundRect">
            <a:avLst>
              <a:gd name="adj" fmla="val 8931"/>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14" name="Text 11"/>
          <p:cNvSpPr/>
          <p:nvPr/>
        </p:nvSpPr>
        <p:spPr>
          <a:xfrm>
            <a:off x="4746266" y="1535906"/>
            <a:ext cx="155437" cy="164592"/>
          </a:xfrm>
          <a:prstGeom prst="rect">
            <a:avLst/>
          </a:prstGeom>
          <a:noFill/>
          <a:ln/>
        </p:spPr>
        <p:txBody>
          <a:bodyPr wrap="none" lIns="0" tIns="0" rIns="0" bIns="0" rtlCol="0" anchor="t"/>
          <a:lstStyle/>
          <a:p>
            <a:pPr algn="ctr" indent="0" marL="0">
              <a:lnSpc>
                <a:spcPts val="1013"/>
              </a:lnSpc>
              <a:buNone/>
            </a:pPr>
            <a:r>
              <a:rPr lang="en-US" sz="675" spc="81" kern="0" dirty="0">
                <a:solidFill>
                  <a:srgbClr val="D4A017"/>
                </a:solidFill>
                <a:latin typeface="Liberation Sans Narrow" pitchFamily="34" charset="0"/>
                <a:ea typeface="Liberation Sans Narrow" pitchFamily="34" charset="-122"/>
                <a:cs typeface="Liberation Sans Narrow" pitchFamily="34" charset="-120"/>
              </a:rPr>
              <a:t>02</a:t>
            </a:r>
            <a:endParaRPr lang="en-US" sz="675" dirty="0"/>
          </a:p>
        </p:txBody>
      </p:sp>
      <p:pic>
        <p:nvPicPr>
          <p:cNvPr id="15" name="Image 1" descr="preencoded.png">    </p:cNvPr>
          <p:cNvPicPr>
            <a:picLocks noChangeAspect="1"/>
          </p:cNvPicPr>
          <p:nvPr/>
        </p:nvPicPr>
        <p:blipFill>
          <a:blip r:embed="rId2"/>
          <a:stretch>
            <a:fillRect/>
          </a:stretch>
        </p:blipFill>
        <p:spPr>
          <a:xfrm>
            <a:off x="5363170" y="1578769"/>
            <a:ext cx="528638" cy="528638"/>
          </a:xfrm>
          <a:prstGeom prst="rect">
            <a:avLst/>
          </a:prstGeom>
        </p:spPr>
      </p:pic>
      <p:sp>
        <p:nvSpPr>
          <p:cNvPr id="16" name="Text 12"/>
          <p:cNvSpPr/>
          <p:nvPr/>
        </p:nvSpPr>
        <p:spPr>
          <a:xfrm>
            <a:off x="5370314" y="1585913"/>
            <a:ext cx="514350" cy="514350"/>
          </a:xfrm>
          <a:prstGeom prst="roundRect">
            <a:avLst>
              <a:gd name="adj" fmla="val 1850000"/>
            </a:avLst>
          </a:prstGeom>
          <a:noFill/>
          <a:ln w="14288">
            <a:solidFill>
              <a:srgbClr val="D4A017"/>
            </a:solidFill>
            <a:prstDash val="solid"/>
          </a:ln>
          <a:effectLst>
            <a:outerShdw sx="100000" sy="100000" kx="0" ky="0" algn="bl" rotWithShape="0" blurRad="101600" dist="50800" dir="16200000">
              <a:srgbClr val="D4A017">
                <a:alpha val="8000"/>
              </a:srgbClr>
            </a:outerShdw>
          </a:effectLst>
        </p:spPr>
        <p:txBody>
          <a:bodyPr wrap="square" rtlCol="0" anchor="ctr"/>
          <a:lstStyle/>
          <a:p>
            <a:pPr indent="0" marL="0">
              <a:buNone/>
            </a:pPr>
            <a:endParaRPr lang="en-US" dirty="0"/>
          </a:p>
        </p:txBody>
      </p:sp>
      <p:sp>
        <p:nvSpPr>
          <p:cNvPr id="17" name="Text 13"/>
          <p:cNvSpPr/>
          <p:nvPr/>
        </p:nvSpPr>
        <p:spPr>
          <a:xfrm>
            <a:off x="5363170" y="1578769"/>
            <a:ext cx="528638" cy="528638"/>
          </a:xfrm>
          <a:prstGeom prst="rect">
            <a:avLst/>
          </a:prstGeom>
          <a:noFill/>
          <a:ln/>
        </p:spPr>
        <p:txBody>
          <a:bodyPr wrap="none" lIns="0" tIns="0" rIns="0" bIns="0" rtlCol="0" anchor="ctr"/>
          <a:lstStyle/>
          <a:p>
            <a:pPr algn="ctr" indent="0" marL="0">
              <a:lnSpc>
                <a:spcPts val="2025"/>
              </a:lnSpc>
              <a:buNone/>
            </a:pPr>
            <a:r>
              <a:rPr lang="en-US" sz="1350" b="1" dirty="0">
                <a:solidFill>
                  <a:srgbClr val="E5B929"/>
                </a:solidFill>
                <a:latin typeface="Carlito" pitchFamily="34" charset="0"/>
                <a:ea typeface="Carlito" pitchFamily="34" charset="-122"/>
                <a:cs typeface="Carlito" pitchFamily="34" charset="-120"/>
              </a:rPr>
              <a:t>عح</a:t>
            </a:r>
            <a:endParaRPr lang="en-US" sz="1350" dirty="0"/>
          </a:p>
        </p:txBody>
      </p:sp>
      <p:sp>
        <p:nvSpPr>
          <p:cNvPr id="18" name="Text 14"/>
          <p:cNvSpPr/>
          <p:nvPr/>
        </p:nvSpPr>
        <p:spPr>
          <a:xfrm>
            <a:off x="4757738" y="2207419"/>
            <a:ext cx="1739503" cy="150447"/>
          </a:xfrm>
          <a:prstGeom prst="rect">
            <a:avLst/>
          </a:prstGeom>
          <a:noFill/>
          <a:ln/>
        </p:spPr>
        <p:txBody>
          <a:bodyPr wrap="none" lIns="0" tIns="0" rIns="0" bIns="0" rtlCol="0" anchor="t"/>
          <a:lstStyle/>
          <a:p>
            <a:pPr algn="ctr" indent="0" marL="0">
              <a:lnSpc>
                <a:spcPts val="1097"/>
              </a:lnSpc>
              <a:buNone/>
            </a:pPr>
            <a:r>
              <a:rPr lang="en-US" sz="844" b="1" dirty="0">
                <a:solidFill>
                  <a:srgbClr val="0A2540"/>
                </a:solidFill>
                <a:latin typeface="Carlito" pitchFamily="34" charset="0"/>
                <a:ea typeface="Carlito" pitchFamily="34" charset="-122"/>
                <a:cs typeface="Carlito" pitchFamily="34" charset="-120"/>
              </a:rPr>
              <a:t>عرفات حسين</a:t>
            </a:r>
            <a:endParaRPr lang="en-US" sz="844" dirty="0"/>
          </a:p>
        </p:txBody>
      </p:sp>
      <p:sp>
        <p:nvSpPr>
          <p:cNvPr id="19" name="Text 15"/>
          <p:cNvSpPr/>
          <p:nvPr/>
        </p:nvSpPr>
        <p:spPr>
          <a:xfrm>
            <a:off x="5029553" y="2389584"/>
            <a:ext cx="1195984" cy="121136"/>
          </a:xfrm>
          <a:prstGeom prst="rect">
            <a:avLst/>
          </a:prstGeom>
          <a:noFill/>
          <a:ln/>
        </p:spPr>
        <p:txBody>
          <a:bodyPr wrap="square" lIns="0" tIns="0" rIns="0" bIns="0" rtlCol="0" anchor="t">
            <a:normAutofit/>
          </a:bodyPr>
          <a:lstStyle/>
          <a:p>
            <a:pPr algn="ctr" indent="0" marL="0">
              <a:lnSpc>
                <a:spcPts val="945"/>
              </a:lnSpc>
              <a:buNone/>
            </a:pPr>
            <a:r>
              <a:rPr lang="en-US" sz="675" dirty="0">
                <a:solidFill>
                  <a:srgbClr val="5B6675"/>
                </a:solidFill>
                <a:latin typeface="Carlito" pitchFamily="34" charset="0"/>
                <a:ea typeface="Carlito" pitchFamily="34" charset="-122"/>
                <a:cs typeface="Carlito" pitchFamily="34" charset="-120"/>
              </a:rPr>
              <a:t>مهندس برمجيات ورئيس التقنية</a:t>
            </a:r>
            <a:endParaRPr lang="en-US" sz="675" dirty="0"/>
          </a:p>
        </p:txBody>
      </p:sp>
      <p:sp>
        <p:nvSpPr>
          <p:cNvPr id="20" name="Text 16"/>
          <p:cNvSpPr/>
          <p:nvPr/>
        </p:nvSpPr>
        <p:spPr>
          <a:xfrm>
            <a:off x="4780112" y="2538152"/>
            <a:ext cx="1694754" cy="164592"/>
          </a:xfrm>
          <a:prstGeom prst="rect">
            <a:avLst/>
          </a:prstGeom>
          <a:noFill/>
          <a:ln/>
        </p:spPr>
        <p:txBody>
          <a:bodyPr wrap="square" lIns="0" tIns="0" rIns="0" bIns="0" rtlCol="0" anchor="t"/>
          <a:lstStyle/>
          <a:p>
            <a:pPr algn="ctr" indent="0" marL="0">
              <a:lnSpc>
                <a:spcPts val="759"/>
              </a:lnSpc>
              <a:buNone/>
            </a:pPr>
            <a:r>
              <a:rPr lang="en-US" sz="600" spc="71" kern="0" dirty="0">
                <a:solidFill>
                  <a:srgbClr val="D4A017"/>
                </a:solidFill>
                <a:latin typeface="Carlito" pitchFamily="34" charset="0"/>
                <a:ea typeface="Carlito" pitchFamily="34" charset="-122"/>
                <a:cs typeface="Carlito" pitchFamily="34" charset="-120"/>
              </a:rPr>
              <a:t>SOFTWARE ENGINEER · HEAD OF TECH</a:t>
            </a:r>
            <a:endParaRPr lang="en-US" sz="600" dirty="0"/>
          </a:p>
        </p:txBody>
      </p:sp>
      <p:sp>
        <p:nvSpPr>
          <p:cNvPr id="21" name="Text 17"/>
          <p:cNvSpPr/>
          <p:nvPr/>
        </p:nvSpPr>
        <p:spPr>
          <a:xfrm>
            <a:off x="2514600" y="1432322"/>
            <a:ext cx="2003822" cy="1493044"/>
          </a:xfrm>
          <a:prstGeom prst="roundRect">
            <a:avLst>
              <a:gd name="adj" fmla="val 8931"/>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22" name="Text 18"/>
          <p:cNvSpPr/>
          <p:nvPr/>
        </p:nvSpPr>
        <p:spPr>
          <a:xfrm>
            <a:off x="2635288" y="1535906"/>
            <a:ext cx="155437" cy="164592"/>
          </a:xfrm>
          <a:prstGeom prst="rect">
            <a:avLst/>
          </a:prstGeom>
          <a:noFill/>
          <a:ln/>
        </p:spPr>
        <p:txBody>
          <a:bodyPr wrap="none" lIns="0" tIns="0" rIns="0" bIns="0" rtlCol="0" anchor="t"/>
          <a:lstStyle/>
          <a:p>
            <a:pPr algn="ctr" indent="0" marL="0">
              <a:lnSpc>
                <a:spcPts val="1013"/>
              </a:lnSpc>
              <a:buNone/>
            </a:pPr>
            <a:r>
              <a:rPr lang="en-US" sz="675" spc="81" kern="0" dirty="0">
                <a:solidFill>
                  <a:srgbClr val="D4A017"/>
                </a:solidFill>
                <a:latin typeface="Liberation Sans Narrow" pitchFamily="34" charset="0"/>
                <a:ea typeface="Liberation Sans Narrow" pitchFamily="34" charset="-122"/>
                <a:cs typeface="Liberation Sans Narrow" pitchFamily="34" charset="-120"/>
              </a:rPr>
              <a:t>03</a:t>
            </a:r>
            <a:endParaRPr lang="en-US" sz="675" dirty="0"/>
          </a:p>
        </p:txBody>
      </p:sp>
      <p:pic>
        <p:nvPicPr>
          <p:cNvPr id="23" name="Image 2" descr="preencoded.png">    </p:cNvPr>
          <p:cNvPicPr>
            <a:picLocks noChangeAspect="1"/>
          </p:cNvPicPr>
          <p:nvPr/>
        </p:nvPicPr>
        <p:blipFill>
          <a:blip r:embed="rId3"/>
          <a:stretch>
            <a:fillRect/>
          </a:stretch>
        </p:blipFill>
        <p:spPr>
          <a:xfrm>
            <a:off x="3252192" y="1578769"/>
            <a:ext cx="528638" cy="528638"/>
          </a:xfrm>
          <a:prstGeom prst="rect">
            <a:avLst/>
          </a:prstGeom>
        </p:spPr>
      </p:pic>
      <p:sp>
        <p:nvSpPr>
          <p:cNvPr id="24" name="Text 19"/>
          <p:cNvSpPr/>
          <p:nvPr/>
        </p:nvSpPr>
        <p:spPr>
          <a:xfrm>
            <a:off x="3259336" y="1585913"/>
            <a:ext cx="514350" cy="514350"/>
          </a:xfrm>
          <a:prstGeom prst="roundRect">
            <a:avLst>
              <a:gd name="adj" fmla="val 1850000"/>
            </a:avLst>
          </a:prstGeom>
          <a:noFill/>
          <a:ln w="14288">
            <a:solidFill>
              <a:srgbClr val="D4A017"/>
            </a:solidFill>
            <a:prstDash val="solid"/>
          </a:ln>
          <a:effectLst>
            <a:outerShdw sx="100000" sy="100000" kx="0" ky="0" algn="bl" rotWithShape="0" blurRad="101600" dist="50800" dir="16200000">
              <a:srgbClr val="D4A017">
                <a:alpha val="8000"/>
              </a:srgbClr>
            </a:outerShdw>
          </a:effectLst>
        </p:spPr>
        <p:txBody>
          <a:bodyPr wrap="square" rtlCol="0" anchor="ctr"/>
          <a:lstStyle/>
          <a:p>
            <a:pPr indent="0" marL="0">
              <a:buNone/>
            </a:pPr>
            <a:endParaRPr lang="en-US" dirty="0"/>
          </a:p>
        </p:txBody>
      </p:sp>
      <p:sp>
        <p:nvSpPr>
          <p:cNvPr id="25" name="Text 20"/>
          <p:cNvSpPr/>
          <p:nvPr/>
        </p:nvSpPr>
        <p:spPr>
          <a:xfrm>
            <a:off x="3252192" y="1578769"/>
            <a:ext cx="528638" cy="528638"/>
          </a:xfrm>
          <a:prstGeom prst="rect">
            <a:avLst/>
          </a:prstGeom>
          <a:noFill/>
          <a:ln/>
        </p:spPr>
        <p:txBody>
          <a:bodyPr wrap="none" lIns="0" tIns="0" rIns="0" bIns="0" rtlCol="0" anchor="ctr"/>
          <a:lstStyle/>
          <a:p>
            <a:pPr algn="ctr" indent="0" marL="0">
              <a:lnSpc>
                <a:spcPts val="2025"/>
              </a:lnSpc>
              <a:buNone/>
            </a:pPr>
            <a:r>
              <a:rPr lang="en-US" sz="1350" b="1" dirty="0">
                <a:solidFill>
                  <a:srgbClr val="E5B929"/>
                </a:solidFill>
                <a:latin typeface="Carlito" pitchFamily="34" charset="0"/>
                <a:ea typeface="Carlito" pitchFamily="34" charset="-122"/>
                <a:cs typeface="Carlito" pitchFamily="34" charset="-120"/>
              </a:rPr>
              <a:t>مي</a:t>
            </a:r>
            <a:endParaRPr lang="en-US" sz="1350" dirty="0"/>
          </a:p>
        </p:txBody>
      </p:sp>
      <p:sp>
        <p:nvSpPr>
          <p:cNvPr id="26" name="Text 21"/>
          <p:cNvSpPr/>
          <p:nvPr/>
        </p:nvSpPr>
        <p:spPr>
          <a:xfrm>
            <a:off x="2646759" y="2207419"/>
            <a:ext cx="1739503" cy="150447"/>
          </a:xfrm>
          <a:prstGeom prst="rect">
            <a:avLst/>
          </a:prstGeom>
          <a:noFill/>
          <a:ln/>
        </p:spPr>
        <p:txBody>
          <a:bodyPr wrap="none" lIns="0" tIns="0" rIns="0" bIns="0" rtlCol="0" anchor="t"/>
          <a:lstStyle/>
          <a:p>
            <a:pPr algn="ctr" indent="0" marL="0">
              <a:lnSpc>
                <a:spcPts val="1097"/>
              </a:lnSpc>
              <a:buNone/>
            </a:pPr>
            <a:r>
              <a:rPr lang="en-US" sz="844" b="1" dirty="0">
                <a:solidFill>
                  <a:srgbClr val="0A2540"/>
                </a:solidFill>
                <a:latin typeface="Carlito" pitchFamily="34" charset="0"/>
                <a:ea typeface="Carlito" pitchFamily="34" charset="-122"/>
                <a:cs typeface="Carlito" pitchFamily="34" charset="-120"/>
              </a:rPr>
              <a:t>محمد يحي عبه</a:t>
            </a:r>
            <a:endParaRPr lang="en-US" sz="844" dirty="0"/>
          </a:p>
        </p:txBody>
      </p:sp>
      <p:sp>
        <p:nvSpPr>
          <p:cNvPr id="27" name="Text 22"/>
          <p:cNvSpPr/>
          <p:nvPr/>
        </p:nvSpPr>
        <p:spPr>
          <a:xfrm>
            <a:off x="3020955" y="2389584"/>
            <a:ext cx="991223" cy="121136"/>
          </a:xfrm>
          <a:prstGeom prst="rect">
            <a:avLst/>
          </a:prstGeom>
          <a:noFill/>
          <a:ln/>
        </p:spPr>
        <p:txBody>
          <a:bodyPr wrap="none" lIns="0" tIns="0" rIns="0" bIns="0" rtlCol="0" anchor="t">
            <a:normAutofit/>
          </a:bodyPr>
          <a:lstStyle/>
          <a:p>
            <a:pPr algn="ctr" indent="0" marL="0">
              <a:lnSpc>
                <a:spcPts val="945"/>
              </a:lnSpc>
              <a:buNone/>
            </a:pPr>
            <a:r>
              <a:rPr lang="en-US" sz="675" dirty="0">
                <a:solidFill>
                  <a:srgbClr val="5B6675"/>
                </a:solidFill>
                <a:latin typeface="Carlito" pitchFamily="34" charset="0"/>
                <a:ea typeface="Carlito" pitchFamily="34" charset="-122"/>
                <a:cs typeface="Carlito" pitchFamily="34" charset="-120"/>
              </a:rPr>
              <a:t>مطوّر Backend محترف</a:t>
            </a:r>
            <a:endParaRPr lang="en-US" sz="675" dirty="0"/>
          </a:p>
        </p:txBody>
      </p:sp>
      <p:sp>
        <p:nvSpPr>
          <p:cNvPr id="28" name="Text 23"/>
          <p:cNvSpPr/>
          <p:nvPr/>
        </p:nvSpPr>
        <p:spPr>
          <a:xfrm>
            <a:off x="2965199" y="2538152"/>
            <a:ext cx="1102735" cy="164592"/>
          </a:xfrm>
          <a:prstGeom prst="rect">
            <a:avLst/>
          </a:prstGeom>
          <a:noFill/>
          <a:ln/>
        </p:spPr>
        <p:txBody>
          <a:bodyPr wrap="none" lIns="0" tIns="0" rIns="0" bIns="0" rtlCol="0" anchor="t"/>
          <a:lstStyle/>
          <a:p>
            <a:pPr algn="ctr" indent="0" marL="0">
              <a:lnSpc>
                <a:spcPts val="759"/>
              </a:lnSpc>
              <a:buNone/>
            </a:pPr>
            <a:r>
              <a:rPr lang="en-US" sz="600" spc="71" kern="0" dirty="0">
                <a:solidFill>
                  <a:srgbClr val="D4A017"/>
                </a:solidFill>
                <a:latin typeface="Carlito" pitchFamily="34" charset="0"/>
                <a:ea typeface="Carlito" pitchFamily="34" charset="-122"/>
                <a:cs typeface="Carlito" pitchFamily="34" charset="-120"/>
              </a:rPr>
              <a:t>BACKEND DEVELOPER</a:t>
            </a:r>
            <a:endParaRPr lang="en-US" sz="600" dirty="0"/>
          </a:p>
        </p:txBody>
      </p:sp>
      <p:sp>
        <p:nvSpPr>
          <p:cNvPr id="29" name="Text 24"/>
          <p:cNvSpPr/>
          <p:nvPr/>
        </p:nvSpPr>
        <p:spPr>
          <a:xfrm>
            <a:off x="403622" y="1432322"/>
            <a:ext cx="2003822" cy="1493044"/>
          </a:xfrm>
          <a:prstGeom prst="roundRect">
            <a:avLst>
              <a:gd name="adj" fmla="val 8931"/>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30" name="Text 25"/>
          <p:cNvSpPr/>
          <p:nvPr/>
        </p:nvSpPr>
        <p:spPr>
          <a:xfrm>
            <a:off x="524310" y="1535906"/>
            <a:ext cx="155437" cy="164592"/>
          </a:xfrm>
          <a:prstGeom prst="rect">
            <a:avLst/>
          </a:prstGeom>
          <a:noFill/>
          <a:ln/>
        </p:spPr>
        <p:txBody>
          <a:bodyPr wrap="none" lIns="0" tIns="0" rIns="0" bIns="0" rtlCol="0" anchor="t"/>
          <a:lstStyle/>
          <a:p>
            <a:pPr algn="ctr" indent="0" marL="0">
              <a:lnSpc>
                <a:spcPts val="1013"/>
              </a:lnSpc>
              <a:buNone/>
            </a:pPr>
            <a:r>
              <a:rPr lang="en-US" sz="675" spc="81" kern="0" dirty="0">
                <a:solidFill>
                  <a:srgbClr val="D4A017"/>
                </a:solidFill>
                <a:latin typeface="Liberation Sans Narrow" pitchFamily="34" charset="0"/>
                <a:ea typeface="Liberation Sans Narrow" pitchFamily="34" charset="-122"/>
                <a:cs typeface="Liberation Sans Narrow" pitchFamily="34" charset="-120"/>
              </a:rPr>
              <a:t>04</a:t>
            </a:r>
            <a:endParaRPr lang="en-US" sz="675" dirty="0"/>
          </a:p>
        </p:txBody>
      </p:sp>
      <p:pic>
        <p:nvPicPr>
          <p:cNvPr id="31" name="Image 3" descr="preencoded.png">    </p:cNvPr>
          <p:cNvPicPr>
            <a:picLocks noChangeAspect="1"/>
          </p:cNvPicPr>
          <p:nvPr/>
        </p:nvPicPr>
        <p:blipFill>
          <a:blip r:embed="rId4"/>
          <a:stretch>
            <a:fillRect/>
          </a:stretch>
        </p:blipFill>
        <p:spPr>
          <a:xfrm>
            <a:off x="1141214" y="1578769"/>
            <a:ext cx="528638" cy="528638"/>
          </a:xfrm>
          <a:prstGeom prst="rect">
            <a:avLst/>
          </a:prstGeom>
        </p:spPr>
      </p:pic>
      <p:sp>
        <p:nvSpPr>
          <p:cNvPr id="32" name="Text 26"/>
          <p:cNvSpPr/>
          <p:nvPr/>
        </p:nvSpPr>
        <p:spPr>
          <a:xfrm>
            <a:off x="1148358" y="1585913"/>
            <a:ext cx="514350" cy="514350"/>
          </a:xfrm>
          <a:prstGeom prst="roundRect">
            <a:avLst>
              <a:gd name="adj" fmla="val 1850000"/>
            </a:avLst>
          </a:prstGeom>
          <a:noFill/>
          <a:ln w="14288">
            <a:solidFill>
              <a:srgbClr val="D4A017"/>
            </a:solidFill>
            <a:prstDash val="solid"/>
          </a:ln>
          <a:effectLst>
            <a:outerShdw sx="100000" sy="100000" kx="0" ky="0" algn="bl" rotWithShape="0" blurRad="101600" dist="50800" dir="16200000">
              <a:srgbClr val="D4A017">
                <a:alpha val="8000"/>
              </a:srgbClr>
            </a:outerShdw>
          </a:effectLst>
        </p:spPr>
        <p:txBody>
          <a:bodyPr wrap="square" rtlCol="0" anchor="ctr"/>
          <a:lstStyle/>
          <a:p>
            <a:pPr indent="0" marL="0">
              <a:buNone/>
            </a:pPr>
            <a:endParaRPr lang="en-US" dirty="0"/>
          </a:p>
        </p:txBody>
      </p:sp>
      <p:sp>
        <p:nvSpPr>
          <p:cNvPr id="33" name="Text 27"/>
          <p:cNvSpPr/>
          <p:nvPr/>
        </p:nvSpPr>
        <p:spPr>
          <a:xfrm>
            <a:off x="1141214" y="1578769"/>
            <a:ext cx="528638" cy="528638"/>
          </a:xfrm>
          <a:prstGeom prst="rect">
            <a:avLst/>
          </a:prstGeom>
          <a:noFill/>
          <a:ln/>
        </p:spPr>
        <p:txBody>
          <a:bodyPr wrap="none" lIns="0" tIns="0" rIns="0" bIns="0" rtlCol="0" anchor="ctr"/>
          <a:lstStyle/>
          <a:p>
            <a:pPr algn="ctr" indent="0" marL="0">
              <a:lnSpc>
                <a:spcPts val="2025"/>
              </a:lnSpc>
              <a:buNone/>
            </a:pPr>
            <a:r>
              <a:rPr lang="en-US" sz="1350" b="1" dirty="0">
                <a:solidFill>
                  <a:srgbClr val="E5B929"/>
                </a:solidFill>
                <a:latin typeface="Carlito" pitchFamily="34" charset="0"/>
                <a:ea typeface="Carlito" pitchFamily="34" charset="-122"/>
                <a:cs typeface="Carlito" pitchFamily="34" charset="-120"/>
              </a:rPr>
              <a:t>عص</a:t>
            </a:r>
            <a:endParaRPr lang="en-US" sz="1350" dirty="0"/>
          </a:p>
        </p:txBody>
      </p:sp>
      <p:sp>
        <p:nvSpPr>
          <p:cNvPr id="34" name="Text 28"/>
          <p:cNvSpPr/>
          <p:nvPr/>
        </p:nvSpPr>
        <p:spPr>
          <a:xfrm>
            <a:off x="535781" y="2207419"/>
            <a:ext cx="1739503" cy="150447"/>
          </a:xfrm>
          <a:prstGeom prst="rect">
            <a:avLst/>
          </a:prstGeom>
          <a:noFill/>
          <a:ln/>
        </p:spPr>
        <p:txBody>
          <a:bodyPr wrap="none" lIns="0" tIns="0" rIns="0" bIns="0" rtlCol="0" anchor="t"/>
          <a:lstStyle/>
          <a:p>
            <a:pPr algn="ctr" indent="0" marL="0">
              <a:lnSpc>
                <a:spcPts val="1097"/>
              </a:lnSpc>
              <a:buNone/>
            </a:pPr>
            <a:r>
              <a:rPr lang="en-US" sz="844" b="1" dirty="0">
                <a:solidFill>
                  <a:srgbClr val="0A2540"/>
                </a:solidFill>
                <a:latin typeface="Carlito" pitchFamily="34" charset="0"/>
                <a:ea typeface="Carlito" pitchFamily="34" charset="-122"/>
                <a:cs typeface="Carlito" pitchFamily="34" charset="-120"/>
              </a:rPr>
              <a:t>عبدالجبار المصعبي</a:t>
            </a:r>
            <a:endParaRPr lang="en-US" sz="844" dirty="0"/>
          </a:p>
        </p:txBody>
      </p:sp>
      <p:sp>
        <p:nvSpPr>
          <p:cNvPr id="35" name="Text 29"/>
          <p:cNvSpPr/>
          <p:nvPr/>
        </p:nvSpPr>
        <p:spPr>
          <a:xfrm>
            <a:off x="876332" y="2389584"/>
            <a:ext cx="1058514" cy="121136"/>
          </a:xfrm>
          <a:prstGeom prst="rect">
            <a:avLst/>
          </a:prstGeom>
          <a:noFill/>
          <a:ln/>
        </p:spPr>
        <p:txBody>
          <a:bodyPr wrap="none" lIns="0" tIns="0" rIns="0" bIns="0" rtlCol="0" anchor="t">
            <a:normAutofit/>
          </a:bodyPr>
          <a:lstStyle/>
          <a:p>
            <a:pPr algn="ctr" indent="0" marL="0">
              <a:lnSpc>
                <a:spcPts val="945"/>
              </a:lnSpc>
              <a:buNone/>
            </a:pPr>
            <a:r>
              <a:rPr lang="en-US" sz="675" dirty="0">
                <a:solidFill>
                  <a:srgbClr val="5B6675"/>
                </a:solidFill>
                <a:latin typeface="Carlito" pitchFamily="34" charset="0"/>
                <a:ea typeface="Carlito" pitchFamily="34" charset="-122"/>
                <a:cs typeface="Carlito" pitchFamily="34" charset="-120"/>
              </a:rPr>
              <a:t>مهندس برمجيات Frontend</a:t>
            </a:r>
            <a:endParaRPr lang="en-US" sz="675" dirty="0"/>
          </a:p>
        </p:txBody>
      </p:sp>
      <p:sp>
        <p:nvSpPr>
          <p:cNvPr id="36" name="Text 30"/>
          <p:cNvSpPr/>
          <p:nvPr/>
        </p:nvSpPr>
        <p:spPr>
          <a:xfrm>
            <a:off x="860990" y="2538152"/>
            <a:ext cx="1089087" cy="164592"/>
          </a:xfrm>
          <a:prstGeom prst="rect">
            <a:avLst/>
          </a:prstGeom>
          <a:noFill/>
          <a:ln/>
        </p:spPr>
        <p:txBody>
          <a:bodyPr wrap="none" lIns="0" tIns="0" rIns="0" bIns="0" rtlCol="0" anchor="t"/>
          <a:lstStyle/>
          <a:p>
            <a:pPr algn="ctr" indent="0" marL="0">
              <a:lnSpc>
                <a:spcPts val="759"/>
              </a:lnSpc>
              <a:buNone/>
            </a:pPr>
            <a:r>
              <a:rPr lang="en-US" sz="600" spc="71" kern="0" dirty="0">
                <a:solidFill>
                  <a:srgbClr val="D4A017"/>
                </a:solidFill>
                <a:latin typeface="Carlito" pitchFamily="34" charset="0"/>
                <a:ea typeface="Carlito" pitchFamily="34" charset="-122"/>
                <a:cs typeface="Carlito" pitchFamily="34" charset="-120"/>
              </a:rPr>
              <a:t>FRONTEND ENGINEER</a:t>
            </a:r>
            <a:endParaRPr lang="en-US" sz="600" dirty="0"/>
          </a:p>
        </p:txBody>
      </p:sp>
      <p:sp>
        <p:nvSpPr>
          <p:cNvPr id="37" name="Text 31"/>
          <p:cNvSpPr/>
          <p:nvPr/>
        </p:nvSpPr>
        <p:spPr>
          <a:xfrm>
            <a:off x="6736556" y="3032522"/>
            <a:ext cx="2003822" cy="1493044"/>
          </a:xfrm>
          <a:prstGeom prst="roundRect">
            <a:avLst>
              <a:gd name="adj" fmla="val 8931"/>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38" name="Text 32"/>
          <p:cNvSpPr/>
          <p:nvPr/>
        </p:nvSpPr>
        <p:spPr>
          <a:xfrm>
            <a:off x="6857244" y="3136106"/>
            <a:ext cx="155437" cy="164592"/>
          </a:xfrm>
          <a:prstGeom prst="rect">
            <a:avLst/>
          </a:prstGeom>
          <a:noFill/>
          <a:ln/>
        </p:spPr>
        <p:txBody>
          <a:bodyPr wrap="none" lIns="0" tIns="0" rIns="0" bIns="0" rtlCol="0" anchor="t"/>
          <a:lstStyle/>
          <a:p>
            <a:pPr algn="ctr" indent="0" marL="0">
              <a:lnSpc>
                <a:spcPts val="1013"/>
              </a:lnSpc>
              <a:buNone/>
            </a:pPr>
            <a:r>
              <a:rPr lang="en-US" sz="675" spc="81" kern="0" dirty="0">
                <a:solidFill>
                  <a:srgbClr val="D4A017"/>
                </a:solidFill>
                <a:latin typeface="Liberation Sans Narrow" pitchFamily="34" charset="0"/>
                <a:ea typeface="Liberation Sans Narrow" pitchFamily="34" charset="-122"/>
                <a:cs typeface="Liberation Sans Narrow" pitchFamily="34" charset="-120"/>
              </a:rPr>
              <a:t>05</a:t>
            </a:r>
            <a:endParaRPr lang="en-US" sz="675" dirty="0"/>
          </a:p>
        </p:txBody>
      </p:sp>
      <p:pic>
        <p:nvPicPr>
          <p:cNvPr id="39" name="Image 4" descr="preencoded.png">    </p:cNvPr>
          <p:cNvPicPr>
            <a:picLocks noChangeAspect="1"/>
          </p:cNvPicPr>
          <p:nvPr/>
        </p:nvPicPr>
        <p:blipFill>
          <a:blip r:embed="rId5"/>
          <a:stretch>
            <a:fillRect/>
          </a:stretch>
        </p:blipFill>
        <p:spPr>
          <a:xfrm>
            <a:off x="7474148" y="3178969"/>
            <a:ext cx="528638" cy="528638"/>
          </a:xfrm>
          <a:prstGeom prst="rect">
            <a:avLst/>
          </a:prstGeom>
        </p:spPr>
      </p:pic>
      <p:sp>
        <p:nvSpPr>
          <p:cNvPr id="40" name="Text 33"/>
          <p:cNvSpPr/>
          <p:nvPr/>
        </p:nvSpPr>
        <p:spPr>
          <a:xfrm>
            <a:off x="7481292" y="3186113"/>
            <a:ext cx="514350" cy="514350"/>
          </a:xfrm>
          <a:prstGeom prst="roundRect">
            <a:avLst>
              <a:gd name="adj" fmla="val 1850000"/>
            </a:avLst>
          </a:prstGeom>
          <a:noFill/>
          <a:ln w="14288">
            <a:solidFill>
              <a:srgbClr val="D4A017"/>
            </a:solidFill>
            <a:prstDash val="solid"/>
          </a:ln>
          <a:effectLst>
            <a:outerShdw sx="100000" sy="100000" kx="0" ky="0" algn="bl" rotWithShape="0" blurRad="101600" dist="50800" dir="16200000">
              <a:srgbClr val="D4A017">
                <a:alpha val="8000"/>
              </a:srgbClr>
            </a:outerShdw>
          </a:effectLst>
        </p:spPr>
        <p:txBody>
          <a:bodyPr wrap="square" rtlCol="0" anchor="ctr"/>
          <a:lstStyle/>
          <a:p>
            <a:pPr indent="0" marL="0">
              <a:buNone/>
            </a:pPr>
            <a:endParaRPr lang="en-US" dirty="0"/>
          </a:p>
        </p:txBody>
      </p:sp>
      <p:sp>
        <p:nvSpPr>
          <p:cNvPr id="41" name="Text 34"/>
          <p:cNvSpPr/>
          <p:nvPr/>
        </p:nvSpPr>
        <p:spPr>
          <a:xfrm>
            <a:off x="7474148" y="3178969"/>
            <a:ext cx="528638" cy="528638"/>
          </a:xfrm>
          <a:prstGeom prst="rect">
            <a:avLst/>
          </a:prstGeom>
          <a:noFill/>
          <a:ln/>
        </p:spPr>
        <p:txBody>
          <a:bodyPr wrap="none" lIns="0" tIns="0" rIns="0" bIns="0" rtlCol="0" anchor="ctr"/>
          <a:lstStyle/>
          <a:p>
            <a:pPr algn="ctr" indent="0" marL="0">
              <a:lnSpc>
                <a:spcPts val="2025"/>
              </a:lnSpc>
              <a:buNone/>
            </a:pPr>
            <a:r>
              <a:rPr lang="en-US" sz="1350" b="1" dirty="0">
                <a:solidFill>
                  <a:srgbClr val="E5B929"/>
                </a:solidFill>
                <a:latin typeface="Carlito" pitchFamily="34" charset="0"/>
                <a:ea typeface="Carlito" pitchFamily="34" charset="-122"/>
                <a:cs typeface="Carlito" pitchFamily="34" charset="-120"/>
              </a:rPr>
              <a:t>ضخ</a:t>
            </a:r>
            <a:endParaRPr lang="en-US" sz="1350" dirty="0"/>
          </a:p>
        </p:txBody>
      </p:sp>
      <p:sp>
        <p:nvSpPr>
          <p:cNvPr id="42" name="Text 35"/>
          <p:cNvSpPr/>
          <p:nvPr/>
        </p:nvSpPr>
        <p:spPr>
          <a:xfrm>
            <a:off x="6868716" y="3807619"/>
            <a:ext cx="1739503" cy="150447"/>
          </a:xfrm>
          <a:prstGeom prst="rect">
            <a:avLst/>
          </a:prstGeom>
          <a:noFill/>
          <a:ln/>
        </p:spPr>
        <p:txBody>
          <a:bodyPr wrap="none" lIns="0" tIns="0" rIns="0" bIns="0" rtlCol="0" anchor="t"/>
          <a:lstStyle/>
          <a:p>
            <a:pPr algn="ctr" indent="0" marL="0">
              <a:lnSpc>
                <a:spcPts val="1097"/>
              </a:lnSpc>
              <a:buNone/>
            </a:pPr>
            <a:r>
              <a:rPr lang="en-US" sz="844" b="1" dirty="0">
                <a:solidFill>
                  <a:srgbClr val="0A2540"/>
                </a:solidFill>
                <a:latin typeface="Carlito" pitchFamily="34" charset="0"/>
                <a:ea typeface="Carlito" pitchFamily="34" charset="-122"/>
                <a:cs typeface="Carlito" pitchFamily="34" charset="-120"/>
              </a:rPr>
              <a:t>ضياء خويلد</a:t>
            </a:r>
            <a:endParaRPr lang="en-US" sz="844" dirty="0"/>
          </a:p>
        </p:txBody>
      </p:sp>
      <p:sp>
        <p:nvSpPr>
          <p:cNvPr id="43" name="Text 36"/>
          <p:cNvSpPr/>
          <p:nvPr/>
        </p:nvSpPr>
        <p:spPr>
          <a:xfrm>
            <a:off x="7434155" y="3989784"/>
            <a:ext cx="608625" cy="121136"/>
          </a:xfrm>
          <a:prstGeom prst="rect">
            <a:avLst/>
          </a:prstGeom>
          <a:noFill/>
          <a:ln/>
        </p:spPr>
        <p:txBody>
          <a:bodyPr wrap="none" lIns="0" tIns="0" rIns="0" bIns="0" rtlCol="0" anchor="t">
            <a:normAutofit/>
          </a:bodyPr>
          <a:lstStyle/>
          <a:p>
            <a:pPr algn="ctr" indent="0" marL="0">
              <a:lnSpc>
                <a:spcPts val="945"/>
              </a:lnSpc>
              <a:buNone/>
            </a:pPr>
            <a:r>
              <a:rPr lang="en-US" sz="800" dirty="0">
                <a:solidFill>
                  <a:srgbClr val="5B6675"/>
                </a:solidFill>
                <a:latin typeface="Carlito" pitchFamily="34" charset="0"/>
                <a:ea typeface="Carlito" pitchFamily="34" charset="-122"/>
                <a:cs typeface="Carlito" pitchFamily="34" charset="-120"/>
              </a:rPr>
              <a:t>مصمم جرافيك</a:t>
            </a:r>
            <a:endParaRPr lang="en-US" sz="800" dirty="0"/>
          </a:p>
        </p:txBody>
      </p:sp>
      <p:sp>
        <p:nvSpPr>
          <p:cNvPr id="44" name="Text 37"/>
          <p:cNvSpPr/>
          <p:nvPr/>
        </p:nvSpPr>
        <p:spPr>
          <a:xfrm>
            <a:off x="7240076" y="4138352"/>
            <a:ext cx="996782" cy="164592"/>
          </a:xfrm>
          <a:prstGeom prst="rect">
            <a:avLst/>
          </a:prstGeom>
          <a:noFill/>
          <a:ln/>
        </p:spPr>
        <p:txBody>
          <a:bodyPr wrap="none" lIns="0" tIns="0" rIns="0" bIns="0" rtlCol="0" anchor="t"/>
          <a:lstStyle/>
          <a:p>
            <a:pPr algn="ctr" indent="0" marL="0">
              <a:lnSpc>
                <a:spcPts val="759"/>
              </a:lnSpc>
              <a:buNone/>
            </a:pPr>
            <a:r>
              <a:rPr lang="en-US" sz="600" spc="71" kern="0" dirty="0">
                <a:solidFill>
                  <a:srgbClr val="D4A017"/>
                </a:solidFill>
                <a:latin typeface="Carlito" pitchFamily="34" charset="0"/>
                <a:ea typeface="Carlito" pitchFamily="34" charset="-122"/>
                <a:cs typeface="Carlito" pitchFamily="34" charset="-120"/>
              </a:rPr>
              <a:t>GRAPHIC DESIGNER</a:t>
            </a:r>
            <a:endParaRPr lang="en-US" sz="600" dirty="0"/>
          </a:p>
        </p:txBody>
      </p:sp>
      <p:sp>
        <p:nvSpPr>
          <p:cNvPr id="45" name="Text 38"/>
          <p:cNvSpPr/>
          <p:nvPr/>
        </p:nvSpPr>
        <p:spPr>
          <a:xfrm>
            <a:off x="4625578" y="3032522"/>
            <a:ext cx="2003822" cy="1493044"/>
          </a:xfrm>
          <a:prstGeom prst="roundRect">
            <a:avLst>
              <a:gd name="adj" fmla="val 8931"/>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46" name="Text 39"/>
          <p:cNvSpPr/>
          <p:nvPr/>
        </p:nvSpPr>
        <p:spPr>
          <a:xfrm>
            <a:off x="4746266" y="3136106"/>
            <a:ext cx="155437" cy="164592"/>
          </a:xfrm>
          <a:prstGeom prst="rect">
            <a:avLst/>
          </a:prstGeom>
          <a:noFill/>
          <a:ln/>
        </p:spPr>
        <p:txBody>
          <a:bodyPr wrap="none" lIns="0" tIns="0" rIns="0" bIns="0" rtlCol="0" anchor="t"/>
          <a:lstStyle/>
          <a:p>
            <a:pPr algn="ctr" indent="0" marL="0">
              <a:lnSpc>
                <a:spcPts val="1013"/>
              </a:lnSpc>
              <a:buNone/>
            </a:pPr>
            <a:r>
              <a:rPr lang="en-US" sz="675" spc="81" kern="0" dirty="0">
                <a:solidFill>
                  <a:srgbClr val="D4A017"/>
                </a:solidFill>
                <a:latin typeface="Liberation Sans Narrow" pitchFamily="34" charset="0"/>
                <a:ea typeface="Liberation Sans Narrow" pitchFamily="34" charset="-122"/>
                <a:cs typeface="Liberation Sans Narrow" pitchFamily="34" charset="-120"/>
              </a:rPr>
              <a:t>06</a:t>
            </a:r>
            <a:endParaRPr lang="en-US" sz="675" dirty="0"/>
          </a:p>
        </p:txBody>
      </p:sp>
      <p:pic>
        <p:nvPicPr>
          <p:cNvPr id="47" name="Image 5" descr="preencoded.png">    </p:cNvPr>
          <p:cNvPicPr>
            <a:picLocks noChangeAspect="1"/>
          </p:cNvPicPr>
          <p:nvPr/>
        </p:nvPicPr>
        <p:blipFill>
          <a:blip r:embed="rId6"/>
          <a:stretch>
            <a:fillRect/>
          </a:stretch>
        </p:blipFill>
        <p:spPr>
          <a:xfrm>
            <a:off x="5363170" y="3178969"/>
            <a:ext cx="528638" cy="528638"/>
          </a:xfrm>
          <a:prstGeom prst="rect">
            <a:avLst/>
          </a:prstGeom>
        </p:spPr>
      </p:pic>
      <p:sp>
        <p:nvSpPr>
          <p:cNvPr id="48" name="Text 40"/>
          <p:cNvSpPr/>
          <p:nvPr/>
        </p:nvSpPr>
        <p:spPr>
          <a:xfrm>
            <a:off x="5370314" y="3186113"/>
            <a:ext cx="514350" cy="514350"/>
          </a:xfrm>
          <a:prstGeom prst="roundRect">
            <a:avLst>
              <a:gd name="adj" fmla="val 1850000"/>
            </a:avLst>
          </a:prstGeom>
          <a:noFill/>
          <a:ln w="14288">
            <a:solidFill>
              <a:srgbClr val="D4A017"/>
            </a:solidFill>
            <a:prstDash val="solid"/>
          </a:ln>
          <a:effectLst>
            <a:outerShdw sx="100000" sy="100000" kx="0" ky="0" algn="bl" rotWithShape="0" blurRad="101600" dist="50800" dir="16200000">
              <a:srgbClr val="D4A017">
                <a:alpha val="8000"/>
              </a:srgbClr>
            </a:outerShdw>
          </a:effectLst>
        </p:spPr>
        <p:txBody>
          <a:bodyPr wrap="square" rtlCol="0" anchor="ctr"/>
          <a:lstStyle/>
          <a:p>
            <a:pPr indent="0" marL="0">
              <a:buNone/>
            </a:pPr>
            <a:endParaRPr lang="en-US" dirty="0"/>
          </a:p>
        </p:txBody>
      </p:sp>
      <p:sp>
        <p:nvSpPr>
          <p:cNvPr id="49" name="Text 41"/>
          <p:cNvSpPr/>
          <p:nvPr/>
        </p:nvSpPr>
        <p:spPr>
          <a:xfrm>
            <a:off x="5363170" y="3178969"/>
            <a:ext cx="528638" cy="528638"/>
          </a:xfrm>
          <a:prstGeom prst="rect">
            <a:avLst/>
          </a:prstGeom>
          <a:noFill/>
          <a:ln/>
        </p:spPr>
        <p:txBody>
          <a:bodyPr wrap="none" lIns="0" tIns="0" rIns="0" bIns="0" rtlCol="0" anchor="ctr"/>
          <a:lstStyle/>
          <a:p>
            <a:pPr algn="ctr" indent="0" marL="0">
              <a:lnSpc>
                <a:spcPts val="2025"/>
              </a:lnSpc>
              <a:buNone/>
            </a:pPr>
            <a:r>
              <a:rPr lang="en-US" sz="1350" b="1" dirty="0">
                <a:solidFill>
                  <a:srgbClr val="E5B929"/>
                </a:solidFill>
                <a:latin typeface="Carlito" pitchFamily="34" charset="0"/>
                <a:ea typeface="Carlito" pitchFamily="34" charset="-122"/>
                <a:cs typeface="Carlito" pitchFamily="34" charset="-120"/>
              </a:rPr>
              <a:t>مأ</a:t>
            </a:r>
            <a:endParaRPr lang="en-US" sz="1350" dirty="0"/>
          </a:p>
        </p:txBody>
      </p:sp>
      <p:sp>
        <p:nvSpPr>
          <p:cNvPr id="50" name="Text 42"/>
          <p:cNvSpPr/>
          <p:nvPr/>
        </p:nvSpPr>
        <p:spPr>
          <a:xfrm>
            <a:off x="4757738" y="3807619"/>
            <a:ext cx="1739503" cy="150447"/>
          </a:xfrm>
          <a:prstGeom prst="rect">
            <a:avLst/>
          </a:prstGeom>
          <a:noFill/>
          <a:ln/>
        </p:spPr>
        <p:txBody>
          <a:bodyPr wrap="none" lIns="0" tIns="0" rIns="0" bIns="0" rtlCol="0" anchor="t"/>
          <a:lstStyle/>
          <a:p>
            <a:pPr algn="ctr" indent="0" marL="0">
              <a:lnSpc>
                <a:spcPts val="1097"/>
              </a:lnSpc>
              <a:buNone/>
            </a:pPr>
            <a:r>
              <a:rPr lang="en-US" sz="844" b="1" dirty="0">
                <a:solidFill>
                  <a:srgbClr val="0A2540"/>
                </a:solidFill>
                <a:latin typeface="Carlito" pitchFamily="34" charset="0"/>
                <a:ea typeface="Carlito" pitchFamily="34" charset="-122"/>
                <a:cs typeface="Carlito" pitchFamily="34" charset="-120"/>
              </a:rPr>
              <a:t>موسى أمين</a:t>
            </a:r>
            <a:endParaRPr lang="en-US" sz="844" dirty="0"/>
          </a:p>
        </p:txBody>
      </p:sp>
      <p:sp>
        <p:nvSpPr>
          <p:cNvPr id="51" name="Text 43"/>
          <p:cNvSpPr/>
          <p:nvPr/>
        </p:nvSpPr>
        <p:spPr>
          <a:xfrm>
            <a:off x="5252157" y="3989784"/>
            <a:ext cx="750776" cy="121136"/>
          </a:xfrm>
          <a:prstGeom prst="rect">
            <a:avLst/>
          </a:prstGeom>
          <a:noFill/>
          <a:ln/>
        </p:spPr>
        <p:txBody>
          <a:bodyPr wrap="none" lIns="0" tIns="0" rIns="0" bIns="0" rtlCol="0" anchor="t">
            <a:normAutofit/>
          </a:bodyPr>
          <a:lstStyle/>
          <a:p>
            <a:pPr algn="ctr" indent="0" marL="0">
              <a:lnSpc>
                <a:spcPts val="945"/>
              </a:lnSpc>
              <a:buNone/>
            </a:pPr>
            <a:r>
              <a:rPr lang="en-US" sz="675" dirty="0">
                <a:solidFill>
                  <a:srgbClr val="5B6675"/>
                </a:solidFill>
                <a:latin typeface="Carlito" pitchFamily="34" charset="0"/>
                <a:ea typeface="Carlito" pitchFamily="34" charset="-122"/>
                <a:cs typeface="Carlito" pitchFamily="34" charset="-120"/>
              </a:rPr>
              <a:t>مُنتج ومونتير فيديو</a:t>
            </a:r>
            <a:endParaRPr lang="en-US" sz="675" dirty="0"/>
          </a:p>
        </p:txBody>
      </p:sp>
      <p:sp>
        <p:nvSpPr>
          <p:cNvPr id="52" name="Text 44"/>
          <p:cNvSpPr/>
          <p:nvPr/>
        </p:nvSpPr>
        <p:spPr>
          <a:xfrm>
            <a:off x="4965853" y="4138352"/>
            <a:ext cx="1323272" cy="164592"/>
          </a:xfrm>
          <a:prstGeom prst="rect">
            <a:avLst/>
          </a:prstGeom>
          <a:noFill/>
          <a:ln/>
        </p:spPr>
        <p:txBody>
          <a:bodyPr wrap="none" lIns="0" tIns="0" rIns="0" bIns="0" rtlCol="0" anchor="t"/>
          <a:lstStyle/>
          <a:p>
            <a:pPr algn="ctr" indent="0" marL="0">
              <a:lnSpc>
                <a:spcPts val="759"/>
              </a:lnSpc>
              <a:buNone/>
            </a:pPr>
            <a:r>
              <a:rPr lang="en-US" sz="600" spc="71" kern="0" dirty="0">
                <a:solidFill>
                  <a:srgbClr val="D4A017"/>
                </a:solidFill>
                <a:latin typeface="Carlito" pitchFamily="34" charset="0"/>
                <a:ea typeface="Carlito" pitchFamily="34" charset="-122"/>
                <a:cs typeface="Carlito" pitchFamily="34" charset="-120"/>
              </a:rPr>
              <a:t>VIDEO PRODUCER &amp; EDITOR</a:t>
            </a:r>
            <a:endParaRPr lang="en-US" sz="600" dirty="0"/>
          </a:p>
        </p:txBody>
      </p:sp>
      <p:sp>
        <p:nvSpPr>
          <p:cNvPr id="53" name="Text 45"/>
          <p:cNvSpPr/>
          <p:nvPr/>
        </p:nvSpPr>
        <p:spPr>
          <a:xfrm>
            <a:off x="2514600" y="3032522"/>
            <a:ext cx="2003822" cy="1493044"/>
          </a:xfrm>
          <a:prstGeom prst="roundRect">
            <a:avLst>
              <a:gd name="adj" fmla="val 8931"/>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54" name="Text 46"/>
          <p:cNvSpPr/>
          <p:nvPr/>
        </p:nvSpPr>
        <p:spPr>
          <a:xfrm>
            <a:off x="2635288" y="3136106"/>
            <a:ext cx="155437" cy="164592"/>
          </a:xfrm>
          <a:prstGeom prst="rect">
            <a:avLst/>
          </a:prstGeom>
          <a:noFill/>
          <a:ln/>
        </p:spPr>
        <p:txBody>
          <a:bodyPr wrap="none" lIns="0" tIns="0" rIns="0" bIns="0" rtlCol="0" anchor="t"/>
          <a:lstStyle/>
          <a:p>
            <a:pPr algn="ctr" indent="0" marL="0">
              <a:lnSpc>
                <a:spcPts val="1013"/>
              </a:lnSpc>
              <a:buNone/>
            </a:pPr>
            <a:r>
              <a:rPr lang="en-US" sz="675" spc="81" kern="0" dirty="0">
                <a:solidFill>
                  <a:srgbClr val="D4A017"/>
                </a:solidFill>
                <a:latin typeface="Liberation Sans Narrow" pitchFamily="34" charset="0"/>
                <a:ea typeface="Liberation Sans Narrow" pitchFamily="34" charset="-122"/>
                <a:cs typeface="Liberation Sans Narrow" pitchFamily="34" charset="-120"/>
              </a:rPr>
              <a:t>07</a:t>
            </a:r>
            <a:endParaRPr lang="en-US" sz="675" dirty="0"/>
          </a:p>
        </p:txBody>
      </p:sp>
      <p:pic>
        <p:nvPicPr>
          <p:cNvPr id="55" name="Image 6" descr="preencoded.png">    </p:cNvPr>
          <p:cNvPicPr>
            <a:picLocks noChangeAspect="1"/>
          </p:cNvPicPr>
          <p:nvPr/>
        </p:nvPicPr>
        <p:blipFill>
          <a:blip r:embed="rId7"/>
          <a:stretch>
            <a:fillRect/>
          </a:stretch>
        </p:blipFill>
        <p:spPr>
          <a:xfrm>
            <a:off x="3252192" y="3178969"/>
            <a:ext cx="528638" cy="528638"/>
          </a:xfrm>
          <a:prstGeom prst="rect">
            <a:avLst/>
          </a:prstGeom>
        </p:spPr>
      </p:pic>
      <p:sp>
        <p:nvSpPr>
          <p:cNvPr id="56" name="Text 47"/>
          <p:cNvSpPr/>
          <p:nvPr/>
        </p:nvSpPr>
        <p:spPr>
          <a:xfrm>
            <a:off x="3259336" y="3186113"/>
            <a:ext cx="514350" cy="514350"/>
          </a:xfrm>
          <a:prstGeom prst="roundRect">
            <a:avLst>
              <a:gd name="adj" fmla="val 1850000"/>
            </a:avLst>
          </a:prstGeom>
          <a:noFill/>
          <a:ln w="14288">
            <a:solidFill>
              <a:srgbClr val="D4A017"/>
            </a:solidFill>
            <a:prstDash val="solid"/>
          </a:ln>
          <a:effectLst>
            <a:outerShdw sx="100000" sy="100000" kx="0" ky="0" algn="bl" rotWithShape="0" blurRad="101600" dist="50800" dir="16200000">
              <a:srgbClr val="D4A017">
                <a:alpha val="8000"/>
              </a:srgbClr>
            </a:outerShdw>
          </a:effectLst>
        </p:spPr>
        <p:txBody>
          <a:bodyPr wrap="square" rtlCol="0" anchor="ctr"/>
          <a:lstStyle/>
          <a:p>
            <a:pPr indent="0" marL="0">
              <a:buNone/>
            </a:pPr>
            <a:endParaRPr lang="en-US" dirty="0"/>
          </a:p>
        </p:txBody>
      </p:sp>
      <p:sp>
        <p:nvSpPr>
          <p:cNvPr id="57" name="Text 48"/>
          <p:cNvSpPr/>
          <p:nvPr/>
        </p:nvSpPr>
        <p:spPr>
          <a:xfrm>
            <a:off x="3252192" y="3178969"/>
            <a:ext cx="528638" cy="528638"/>
          </a:xfrm>
          <a:prstGeom prst="rect">
            <a:avLst/>
          </a:prstGeom>
          <a:noFill/>
          <a:ln/>
        </p:spPr>
        <p:txBody>
          <a:bodyPr wrap="none" lIns="0" tIns="0" rIns="0" bIns="0" rtlCol="0" anchor="ctr"/>
          <a:lstStyle/>
          <a:p>
            <a:pPr algn="ctr" indent="0" marL="0">
              <a:lnSpc>
                <a:spcPts val="2025"/>
              </a:lnSpc>
              <a:buNone/>
            </a:pPr>
            <a:r>
              <a:rPr lang="en-US" sz="1350" b="1" dirty="0">
                <a:solidFill>
                  <a:srgbClr val="E5B929"/>
                </a:solidFill>
                <a:latin typeface="Carlito" pitchFamily="34" charset="0"/>
                <a:ea typeface="Carlito" pitchFamily="34" charset="-122"/>
                <a:cs typeface="Carlito" pitchFamily="34" charset="-120"/>
              </a:rPr>
              <a:t>أش</a:t>
            </a:r>
            <a:endParaRPr lang="en-US" sz="1350" dirty="0"/>
          </a:p>
        </p:txBody>
      </p:sp>
      <p:sp>
        <p:nvSpPr>
          <p:cNvPr id="58" name="Text 49"/>
          <p:cNvSpPr/>
          <p:nvPr/>
        </p:nvSpPr>
        <p:spPr>
          <a:xfrm>
            <a:off x="2646759" y="3807619"/>
            <a:ext cx="1739503" cy="150447"/>
          </a:xfrm>
          <a:prstGeom prst="rect">
            <a:avLst/>
          </a:prstGeom>
          <a:noFill/>
          <a:ln/>
        </p:spPr>
        <p:txBody>
          <a:bodyPr wrap="none" lIns="0" tIns="0" rIns="0" bIns="0" rtlCol="0" anchor="t"/>
          <a:lstStyle/>
          <a:p>
            <a:pPr algn="ctr" indent="0" marL="0">
              <a:lnSpc>
                <a:spcPts val="1097"/>
              </a:lnSpc>
              <a:buNone/>
            </a:pPr>
            <a:r>
              <a:rPr lang="en-US" sz="844" b="1" dirty="0">
                <a:solidFill>
                  <a:srgbClr val="0A2540"/>
                </a:solidFill>
                <a:latin typeface="Carlito" pitchFamily="34" charset="0"/>
                <a:ea typeface="Carlito" pitchFamily="34" charset="-122"/>
                <a:cs typeface="Carlito" pitchFamily="34" charset="-120"/>
              </a:rPr>
              <a:t>أبو شهاب</a:t>
            </a:r>
            <a:endParaRPr lang="en-US" sz="844" dirty="0"/>
          </a:p>
        </p:txBody>
      </p:sp>
      <p:sp>
        <p:nvSpPr>
          <p:cNvPr id="59" name="Text 50"/>
          <p:cNvSpPr/>
          <p:nvPr/>
        </p:nvSpPr>
        <p:spPr>
          <a:xfrm>
            <a:off x="3247153" y="3989784"/>
            <a:ext cx="538716" cy="121136"/>
          </a:xfrm>
          <a:prstGeom prst="rect">
            <a:avLst/>
          </a:prstGeom>
          <a:noFill/>
          <a:ln/>
        </p:spPr>
        <p:txBody>
          <a:bodyPr wrap="none" lIns="0" tIns="0" rIns="0" bIns="0" rtlCol="0" anchor="t">
            <a:normAutofit/>
          </a:bodyPr>
          <a:lstStyle/>
          <a:p>
            <a:pPr algn="ctr" indent="0" marL="0">
              <a:lnSpc>
                <a:spcPts val="945"/>
              </a:lnSpc>
              <a:buNone/>
            </a:pPr>
            <a:r>
              <a:rPr lang="en-US" sz="675" dirty="0">
                <a:solidFill>
                  <a:srgbClr val="5B6675"/>
                </a:solidFill>
                <a:latin typeface="Carlito" pitchFamily="34" charset="0"/>
                <a:ea typeface="Carlito" pitchFamily="34" charset="-122"/>
                <a:cs typeface="Carlito" pitchFamily="34" charset="-120"/>
              </a:rPr>
              <a:t>مُسوّق رقمي</a:t>
            </a:r>
            <a:endParaRPr lang="en-US" sz="675" dirty="0"/>
          </a:p>
        </p:txBody>
      </p:sp>
      <p:sp>
        <p:nvSpPr>
          <p:cNvPr id="60" name="Text 51"/>
          <p:cNvSpPr/>
          <p:nvPr/>
        </p:nvSpPr>
        <p:spPr>
          <a:xfrm>
            <a:off x="3036257" y="4138352"/>
            <a:ext cx="960619" cy="164592"/>
          </a:xfrm>
          <a:prstGeom prst="rect">
            <a:avLst/>
          </a:prstGeom>
          <a:noFill/>
          <a:ln/>
        </p:spPr>
        <p:txBody>
          <a:bodyPr wrap="none" lIns="0" tIns="0" rIns="0" bIns="0" rtlCol="0" anchor="t"/>
          <a:lstStyle/>
          <a:p>
            <a:pPr algn="ctr" indent="0" marL="0">
              <a:lnSpc>
                <a:spcPts val="759"/>
              </a:lnSpc>
              <a:buNone/>
            </a:pPr>
            <a:r>
              <a:rPr lang="en-US" sz="600" spc="71" kern="0" dirty="0">
                <a:solidFill>
                  <a:srgbClr val="D4A017"/>
                </a:solidFill>
                <a:latin typeface="Carlito" pitchFamily="34" charset="0"/>
                <a:ea typeface="Carlito" pitchFamily="34" charset="-122"/>
                <a:cs typeface="Carlito" pitchFamily="34" charset="-120"/>
              </a:rPr>
              <a:t>DIGITAL MARKETER</a:t>
            </a:r>
            <a:endParaRPr lang="en-US" sz="600" dirty="0"/>
          </a:p>
        </p:txBody>
      </p:sp>
      <p:sp>
        <p:nvSpPr>
          <p:cNvPr id="61" name="Text 52"/>
          <p:cNvSpPr/>
          <p:nvPr/>
        </p:nvSpPr>
        <p:spPr>
          <a:xfrm>
            <a:off x="403622" y="3032522"/>
            <a:ext cx="2003822" cy="1493044"/>
          </a:xfrm>
          <a:prstGeom prst="roundRect">
            <a:avLst>
              <a:gd name="adj" fmla="val 8931"/>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62" name="Text 53"/>
          <p:cNvSpPr/>
          <p:nvPr/>
        </p:nvSpPr>
        <p:spPr>
          <a:xfrm>
            <a:off x="524310" y="3136106"/>
            <a:ext cx="155437" cy="164592"/>
          </a:xfrm>
          <a:prstGeom prst="rect">
            <a:avLst/>
          </a:prstGeom>
          <a:noFill/>
          <a:ln/>
        </p:spPr>
        <p:txBody>
          <a:bodyPr wrap="none" lIns="0" tIns="0" rIns="0" bIns="0" rtlCol="0" anchor="t"/>
          <a:lstStyle/>
          <a:p>
            <a:pPr algn="ctr" indent="0" marL="0">
              <a:lnSpc>
                <a:spcPts val="1013"/>
              </a:lnSpc>
              <a:buNone/>
            </a:pPr>
            <a:r>
              <a:rPr lang="en-US" sz="675" spc="81" kern="0" dirty="0">
                <a:solidFill>
                  <a:srgbClr val="D4A017"/>
                </a:solidFill>
                <a:latin typeface="Liberation Sans Narrow" pitchFamily="34" charset="0"/>
                <a:ea typeface="Liberation Sans Narrow" pitchFamily="34" charset="-122"/>
                <a:cs typeface="Liberation Sans Narrow" pitchFamily="34" charset="-120"/>
              </a:rPr>
              <a:t>08</a:t>
            </a:r>
            <a:endParaRPr lang="en-US" sz="675" dirty="0"/>
          </a:p>
        </p:txBody>
      </p:sp>
      <p:pic>
        <p:nvPicPr>
          <p:cNvPr id="63" name="Image 7" descr="preencoded.png">    </p:cNvPr>
          <p:cNvPicPr>
            <a:picLocks noChangeAspect="1"/>
          </p:cNvPicPr>
          <p:nvPr/>
        </p:nvPicPr>
        <p:blipFill>
          <a:blip r:embed="rId8"/>
          <a:stretch>
            <a:fillRect/>
          </a:stretch>
        </p:blipFill>
        <p:spPr>
          <a:xfrm>
            <a:off x="1141214" y="3178969"/>
            <a:ext cx="528638" cy="528638"/>
          </a:xfrm>
          <a:prstGeom prst="rect">
            <a:avLst/>
          </a:prstGeom>
        </p:spPr>
      </p:pic>
      <p:sp>
        <p:nvSpPr>
          <p:cNvPr id="64" name="Text 54"/>
          <p:cNvSpPr/>
          <p:nvPr/>
        </p:nvSpPr>
        <p:spPr>
          <a:xfrm>
            <a:off x="1148358" y="3186113"/>
            <a:ext cx="514350" cy="514350"/>
          </a:xfrm>
          <a:prstGeom prst="roundRect">
            <a:avLst>
              <a:gd name="adj" fmla="val 1850000"/>
            </a:avLst>
          </a:prstGeom>
          <a:noFill/>
          <a:ln w="14288">
            <a:solidFill>
              <a:srgbClr val="D4A017"/>
            </a:solidFill>
            <a:prstDash val="solid"/>
          </a:ln>
          <a:effectLst>
            <a:outerShdw sx="100000" sy="100000" kx="0" ky="0" algn="bl" rotWithShape="0" blurRad="101600" dist="50800" dir="16200000">
              <a:srgbClr val="D4A017">
                <a:alpha val="8000"/>
              </a:srgbClr>
            </a:outerShdw>
          </a:effectLst>
        </p:spPr>
        <p:txBody>
          <a:bodyPr wrap="square" rtlCol="0" anchor="ctr"/>
          <a:lstStyle/>
          <a:p>
            <a:pPr indent="0" marL="0">
              <a:buNone/>
            </a:pPr>
            <a:endParaRPr lang="en-US" dirty="0"/>
          </a:p>
        </p:txBody>
      </p:sp>
      <p:sp>
        <p:nvSpPr>
          <p:cNvPr id="65" name="Text 55"/>
          <p:cNvSpPr/>
          <p:nvPr/>
        </p:nvSpPr>
        <p:spPr>
          <a:xfrm>
            <a:off x="1141214" y="3178969"/>
            <a:ext cx="528638" cy="528638"/>
          </a:xfrm>
          <a:prstGeom prst="rect">
            <a:avLst/>
          </a:prstGeom>
          <a:noFill/>
          <a:ln/>
        </p:spPr>
        <p:txBody>
          <a:bodyPr wrap="none" lIns="0" tIns="0" rIns="0" bIns="0" rtlCol="0" anchor="ctr"/>
          <a:lstStyle/>
          <a:p>
            <a:pPr algn="ctr" indent="0" marL="0">
              <a:lnSpc>
                <a:spcPts val="2025"/>
              </a:lnSpc>
              <a:buNone/>
            </a:pPr>
            <a:r>
              <a:rPr lang="en-US" sz="1350" b="1" dirty="0">
                <a:solidFill>
                  <a:srgbClr val="E5B929"/>
                </a:solidFill>
                <a:latin typeface="Carlito" pitchFamily="34" charset="0"/>
                <a:ea typeface="Carlito" pitchFamily="34" charset="-122"/>
                <a:cs typeface="Carlito" pitchFamily="34" charset="-120"/>
              </a:rPr>
              <a:t>من</a:t>
            </a:r>
            <a:endParaRPr lang="en-US" sz="1350" dirty="0"/>
          </a:p>
        </p:txBody>
      </p:sp>
      <p:sp>
        <p:nvSpPr>
          <p:cNvPr id="66" name="Text 56"/>
          <p:cNvSpPr/>
          <p:nvPr/>
        </p:nvSpPr>
        <p:spPr>
          <a:xfrm>
            <a:off x="535781" y="3807619"/>
            <a:ext cx="1739503" cy="150447"/>
          </a:xfrm>
          <a:prstGeom prst="rect">
            <a:avLst/>
          </a:prstGeom>
          <a:noFill/>
          <a:ln/>
        </p:spPr>
        <p:txBody>
          <a:bodyPr wrap="none" lIns="0" tIns="0" rIns="0" bIns="0" rtlCol="0" anchor="t"/>
          <a:lstStyle/>
          <a:p>
            <a:pPr algn="ctr" indent="0" marL="0">
              <a:lnSpc>
                <a:spcPts val="1097"/>
              </a:lnSpc>
              <a:buNone/>
            </a:pPr>
            <a:r>
              <a:rPr lang="en-US" sz="844" b="1" dirty="0">
                <a:solidFill>
                  <a:srgbClr val="0A2540"/>
                </a:solidFill>
                <a:latin typeface="Carlito" pitchFamily="34" charset="0"/>
                <a:ea typeface="Carlito" pitchFamily="34" charset="-122"/>
                <a:cs typeface="Carlito" pitchFamily="34" charset="-120"/>
              </a:rPr>
              <a:t>مالك النهاري</a:t>
            </a:r>
            <a:endParaRPr lang="en-US" sz="844" dirty="0"/>
          </a:p>
        </p:txBody>
      </p:sp>
      <p:sp>
        <p:nvSpPr>
          <p:cNvPr id="67" name="Text 57"/>
          <p:cNvSpPr/>
          <p:nvPr/>
        </p:nvSpPr>
        <p:spPr>
          <a:xfrm>
            <a:off x="963221" y="3989784"/>
            <a:ext cx="884735" cy="121136"/>
          </a:xfrm>
          <a:prstGeom prst="rect">
            <a:avLst/>
          </a:prstGeom>
          <a:noFill/>
          <a:ln/>
        </p:spPr>
        <p:txBody>
          <a:bodyPr wrap="none" lIns="0" tIns="0" rIns="0" bIns="0" rtlCol="0" anchor="t">
            <a:normAutofit/>
          </a:bodyPr>
          <a:lstStyle/>
          <a:p>
            <a:pPr algn="ctr" indent="0" marL="0">
              <a:lnSpc>
                <a:spcPts val="945"/>
              </a:lnSpc>
              <a:buNone/>
            </a:pPr>
            <a:r>
              <a:rPr lang="en-US" sz="800" dirty="0">
                <a:solidFill>
                  <a:srgbClr val="5B6675"/>
                </a:solidFill>
                <a:latin typeface="Carlito" pitchFamily="34" charset="0"/>
                <a:ea typeface="Carlito" pitchFamily="34" charset="-122"/>
                <a:cs typeface="Carlito" pitchFamily="34" charset="-120"/>
              </a:rPr>
              <a:t>مصمم موشن جرافيك</a:t>
            </a:r>
            <a:endParaRPr lang="en-US" sz="800" dirty="0"/>
          </a:p>
        </p:txBody>
      </p:sp>
      <p:sp>
        <p:nvSpPr>
          <p:cNvPr id="68" name="Text 58"/>
          <p:cNvSpPr/>
          <p:nvPr/>
        </p:nvSpPr>
        <p:spPr>
          <a:xfrm>
            <a:off x="703952" y="4138352"/>
            <a:ext cx="1403273" cy="164592"/>
          </a:xfrm>
          <a:prstGeom prst="rect">
            <a:avLst/>
          </a:prstGeom>
          <a:noFill/>
          <a:ln/>
        </p:spPr>
        <p:txBody>
          <a:bodyPr wrap="none" lIns="0" tIns="0" rIns="0" bIns="0" rtlCol="0" anchor="t"/>
          <a:lstStyle/>
          <a:p>
            <a:pPr algn="ctr" indent="0" marL="0">
              <a:lnSpc>
                <a:spcPts val="759"/>
              </a:lnSpc>
              <a:buNone/>
            </a:pPr>
            <a:r>
              <a:rPr lang="en-US" sz="600" spc="71" kern="0" dirty="0">
                <a:solidFill>
                  <a:srgbClr val="D4A017"/>
                </a:solidFill>
                <a:latin typeface="Carlito" pitchFamily="34" charset="0"/>
                <a:ea typeface="Carlito" pitchFamily="34" charset="-122"/>
                <a:cs typeface="Carlito" pitchFamily="34" charset="-120"/>
              </a:rPr>
              <a:t>MOTION GRAPHICS DESIGNER</a:t>
            </a:r>
            <a:endParaRPr lang="en-US" sz="600" dirty="0"/>
          </a:p>
        </p:txBody>
      </p:sp>
      <p:sp>
        <p:nvSpPr>
          <p:cNvPr id="69" name="Text 59"/>
          <p:cNvSpPr/>
          <p:nvPr/>
        </p:nvSpPr>
        <p:spPr>
          <a:xfrm>
            <a:off x="400050" y="4775597"/>
            <a:ext cx="8343900" cy="7144"/>
          </a:xfrm>
          <a:prstGeom prst="rect">
            <a:avLst/>
          </a:prstGeom>
          <a:solidFill>
            <a:srgbClr val="D4A017">
              <a:alpha val="40000"/>
            </a:srgbClr>
          </a:solidFill>
          <a:ln/>
        </p:spPr>
        <p:txBody>
          <a:bodyPr wrap="square" rtlCol="0" anchor="ctr"/>
          <a:lstStyle/>
          <a:p>
            <a:pPr indent="0" marL="0">
              <a:buNone/>
            </a:pPr>
            <a:endParaRPr lang="en-US" dirty="0"/>
          </a:p>
        </p:txBody>
      </p:sp>
      <p:sp>
        <p:nvSpPr>
          <p:cNvPr id="70" name="Text 60"/>
          <p:cNvSpPr/>
          <p:nvPr/>
        </p:nvSpPr>
        <p:spPr>
          <a:xfrm>
            <a:off x="0" y="4854178"/>
            <a:ext cx="8636000" cy="164592"/>
          </a:xfrm>
          <a:prstGeom prst="rect">
            <a:avLst/>
          </a:prstGeom>
          <a:noFill/>
          <a:ln/>
        </p:spPr>
        <p:txBody>
          <a:bodyPr wrap="square" lIns="0" tIns="0" rIns="0" bIns="0" rtlCol="0" anchor="t"/>
          <a:lstStyle/>
          <a:p>
            <a:pPr algn="ctr" indent="0" marL="0">
              <a:lnSpc>
                <a:spcPts val="928"/>
              </a:lnSpc>
              <a:buNone/>
            </a:pPr>
            <a:r>
              <a:rPr lang="en-US" sz="800" spc="124" kern="0" dirty="0">
                <a:solidFill>
                  <a:srgbClr val="5B6675"/>
                </a:solidFill>
                <a:latin typeface="Carlito" pitchFamily="34" charset="0"/>
                <a:ea typeface="Carlito" pitchFamily="34" charset="-122"/>
                <a:cs typeface="Carlito" pitchFamily="34" charset="-120"/>
              </a:rPr>
              <a:t>8 EXPERTS · ONE INTEGRATED TEAM · PHOTOS TO BE ADDED</a:t>
            </a:r>
            <a:endParaRPr lang="en-US" sz="800" dirty="0"/>
          </a:p>
        </p:txBody>
      </p:sp>
      <p:sp>
        <p:nvSpPr>
          <p:cNvPr id="71" name="Text 61"/>
          <p:cNvSpPr/>
          <p:nvPr/>
        </p:nvSpPr>
        <p:spPr>
          <a:xfrm>
            <a:off x="8114206" y="187223"/>
            <a:ext cx="652604" cy="243488"/>
          </a:xfrm>
          <a:prstGeom prst="roundRect">
            <a:avLst>
              <a:gd name="adj" fmla="val 3907985"/>
            </a:avLst>
          </a:prstGeom>
          <a:noFill/>
          <a:ln w="7144">
            <a:solidFill>
              <a:srgbClr val="0A2540"/>
            </a:solidFill>
            <a:prstDash val="solid"/>
          </a:ln>
        </p:spPr>
        <p:txBody>
          <a:bodyPr wrap="square" rtlCol="0" anchor="ctr"/>
          <a:lstStyle/>
          <a:p>
            <a:pPr indent="0" marL="0">
              <a:buNone/>
            </a:pPr>
            <a:endParaRPr lang="en-US" dirty="0"/>
          </a:p>
        </p:txBody>
      </p:sp>
      <p:sp>
        <p:nvSpPr>
          <p:cNvPr id="72" name="Text 62"/>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0A2540"/>
                </a:solidFill>
                <a:latin typeface="Carlito" pitchFamily="34" charset="0"/>
                <a:ea typeface="Carlito" pitchFamily="34" charset="-122"/>
                <a:cs typeface="Carlito" pitchFamily="34" charset="-120"/>
              </a:rPr>
              <a:t>← HOME</a:t>
            </a:r>
            <a:endParaRPr lang="en-US" sz="800" dirty="0"/>
          </a:p>
        </p:txBody>
      </p:sp>
      <p:sp>
        <p:nvSpPr>
          <p:cNvPr id="73" name="Text 63"/>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0A2540">
                    <a:alpha val="65000"/>
                  </a:srgbClr>
                </a:solidFill>
                <a:latin typeface="Liberation Sans Narrow" pitchFamily="34" charset="0"/>
                <a:ea typeface="Liberation Sans Narrow" pitchFamily="34" charset="-122"/>
                <a:cs typeface="Liberation Sans Narrow" pitchFamily="34" charset="-120"/>
              </a:rPr>
              <a:t>21 / 24</a:t>
            </a:r>
            <a:endParaRPr lang="en-US" sz="800" dirty="0"/>
          </a:p>
        </p:txBody>
      </p:sp>
      <p:sp>
        <p:nvSpPr>
          <p:cNvPr id="74" name="Text 64"/>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0A2540"/>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7186570" y="728663"/>
            <a:ext cx="1557380" cy="128016"/>
          </a:xfrm>
          <a:prstGeom prst="rect">
            <a:avLst/>
          </a:prstGeom>
          <a:noFill/>
          <a:ln/>
        </p:spPr>
        <p:txBody>
          <a:bodyPr wrap="none" lIns="0" tIns="0" rIns="0" bIns="0" rtlCol="0" anchor="t"/>
          <a:lstStyle/>
          <a:p>
            <a:pPr algn="r" indent="0" marL="0">
              <a:lnSpc>
                <a:spcPts val="1013"/>
              </a:lnSpc>
              <a:buNone/>
            </a:pPr>
            <a:r>
              <a:rPr lang="en-US" sz="800" spc="162" kern="0" dirty="0">
                <a:solidFill>
                  <a:srgbClr val="D4A017"/>
                </a:solidFill>
                <a:latin typeface="Carlito" pitchFamily="34" charset="0"/>
                <a:ea typeface="Carlito" pitchFamily="34" charset="-122"/>
                <a:cs typeface="Carlito" pitchFamily="34" charset="-120"/>
              </a:rPr>
              <a:t>PROCESS · منهجية العمل</a:t>
            </a:r>
            <a:endParaRPr lang="en-US" sz="800" dirty="0"/>
          </a:p>
        </p:txBody>
      </p:sp>
      <p:sp>
        <p:nvSpPr>
          <p:cNvPr id="3" name="Text 1"/>
          <p:cNvSpPr/>
          <p:nvPr/>
        </p:nvSpPr>
        <p:spPr>
          <a:xfrm>
            <a:off x="6052984" y="942975"/>
            <a:ext cx="2690966" cy="379762"/>
          </a:xfrm>
          <a:prstGeom prst="rect">
            <a:avLst/>
          </a:prstGeom>
          <a:noFill/>
          <a:ln/>
        </p:spPr>
        <p:txBody>
          <a:bodyPr wrap="none" lIns="0" tIns="0" rIns="0" bIns="0" rtlCol="0" anchor="t">
            <a:normAutofit/>
          </a:bodyPr>
          <a:lstStyle/>
          <a:p>
            <a:pPr algn="r" indent="0" marL="0">
              <a:lnSpc>
                <a:spcPts val="2869"/>
              </a:lnSpc>
              <a:buNone/>
            </a:pPr>
            <a:r>
              <a:rPr lang="en-US" sz="1913" b="1" dirty="0">
                <a:solidFill>
                  <a:srgbClr val="0A2540"/>
                </a:solidFill>
                <a:latin typeface="Carlito" pitchFamily="34" charset="0"/>
                <a:ea typeface="Carlito" pitchFamily="34" charset="-122"/>
                <a:cs typeface="Carlito" pitchFamily="34" charset="-120"/>
              </a:rPr>
              <a:t>منهجية العمل</a:t>
            </a:r>
            <a:endParaRPr lang="en-US" sz="1913" dirty="0"/>
          </a:p>
        </p:txBody>
      </p:sp>
      <p:sp>
        <p:nvSpPr>
          <p:cNvPr id="4" name="Text 2"/>
          <p:cNvSpPr/>
          <p:nvPr/>
        </p:nvSpPr>
        <p:spPr>
          <a:xfrm>
            <a:off x="6264220" y="1350169"/>
            <a:ext cx="2479730" cy="164592"/>
          </a:xfrm>
          <a:prstGeom prst="rect">
            <a:avLst/>
          </a:prstGeom>
          <a:noFill/>
          <a:ln/>
        </p:spPr>
        <p:txBody>
          <a:bodyPr wrap="square" lIns="0" tIns="0" rIns="0" bIns="0" rtlCol="0" anchor="t"/>
          <a:lstStyle/>
          <a:p>
            <a:pPr algn="r" indent="0" marL="0">
              <a:lnSpc>
                <a:spcPts val="1181"/>
              </a:lnSpc>
              <a:buNone/>
            </a:pPr>
            <a:r>
              <a:rPr lang="en-US" sz="788" dirty="0">
                <a:solidFill>
                  <a:srgbClr val="5B6675"/>
                </a:solidFill>
                <a:latin typeface="Carlito" pitchFamily="34" charset="0"/>
                <a:ea typeface="Carlito" pitchFamily="34" charset="-122"/>
                <a:cs typeface="Carlito" pitchFamily="34" charset="-120"/>
              </a:rPr>
              <a:t>Eight steps from idea to live product — and beyond.</a:t>
            </a:r>
            <a:endParaRPr lang="en-US" sz="788" dirty="0"/>
          </a:p>
        </p:txBody>
      </p:sp>
      <p:sp>
        <p:nvSpPr>
          <p:cNvPr id="5" name="Text 3"/>
          <p:cNvSpPr/>
          <p:nvPr/>
        </p:nvSpPr>
        <p:spPr>
          <a:xfrm>
            <a:off x="628650" y="1885950"/>
            <a:ext cx="7886700" cy="14288"/>
          </a:xfrm>
          <a:prstGeom prst="rect">
            <a:avLst/>
          </a:prstGeom>
          <a:solidFill>
            <a:srgbClr val="D4A017">
              <a:alpha val="50000"/>
            </a:srgbClr>
          </a:solidFill>
          <a:ln/>
        </p:spPr>
        <p:txBody>
          <a:bodyPr wrap="square" rtlCol="0" anchor="ctr"/>
          <a:lstStyle/>
          <a:p>
            <a:pPr indent="0" marL="0">
              <a:buNone/>
            </a:pPr>
            <a:endParaRPr lang="en-US" dirty="0"/>
          </a:p>
        </p:txBody>
      </p:sp>
      <p:sp>
        <p:nvSpPr>
          <p:cNvPr id="6" name="Text 4"/>
          <p:cNvSpPr/>
          <p:nvPr/>
        </p:nvSpPr>
        <p:spPr>
          <a:xfrm>
            <a:off x="1857375" y="3071813"/>
            <a:ext cx="5429250" cy="186513"/>
          </a:xfrm>
          <a:prstGeom prst="rect">
            <a:avLst/>
          </a:prstGeom>
          <a:noFill/>
          <a:ln/>
        </p:spPr>
        <p:txBody>
          <a:bodyPr wrap="square" lIns="0" tIns="0" rIns="0" bIns="0" rtlCol="0" anchor="t"/>
          <a:lstStyle/>
          <a:p>
            <a:pPr algn="ctr" indent="0" marL="0">
              <a:lnSpc>
                <a:spcPts val="1339"/>
              </a:lnSpc>
              <a:buNone/>
            </a:pPr>
            <a:r>
              <a:rPr lang="en-US" sz="800" dirty="0">
                <a:solidFill>
                  <a:srgbClr val="5B6675"/>
                </a:solidFill>
                <a:latin typeface="Carlito" pitchFamily="34" charset="0"/>
                <a:ea typeface="Carlito" pitchFamily="34" charset="-122"/>
                <a:cs typeface="Carlito" pitchFamily="34" charset="-120"/>
              </a:rPr>
              <a:t>كل مرحلة لها معاييرها وتسليماتها — لا ننتقل لمرحلة قبل إتمام ما قبلها.</a:t>
            </a:r>
            <a:endParaRPr lang="en-US" sz="800" dirty="0"/>
          </a:p>
        </p:txBody>
      </p:sp>
      <p:sp>
        <p:nvSpPr>
          <p:cNvPr id="7" name="Text 5"/>
          <p:cNvSpPr/>
          <p:nvPr/>
        </p:nvSpPr>
        <p:spPr>
          <a:xfrm>
            <a:off x="400050" y="4775597"/>
            <a:ext cx="8343900" cy="7144"/>
          </a:xfrm>
          <a:prstGeom prst="rect">
            <a:avLst/>
          </a:prstGeom>
          <a:solidFill>
            <a:srgbClr val="D4A017">
              <a:alpha val="40000"/>
            </a:srgbClr>
          </a:solidFill>
          <a:ln/>
        </p:spPr>
        <p:txBody>
          <a:bodyPr wrap="square" rtlCol="0" anchor="ctr"/>
          <a:lstStyle/>
          <a:p>
            <a:pPr indent="0" marL="0">
              <a:buNone/>
            </a:pPr>
            <a:endParaRPr lang="en-US" dirty="0"/>
          </a:p>
        </p:txBody>
      </p:sp>
      <p:sp>
        <p:nvSpPr>
          <p:cNvPr id="8" name="Text 6"/>
          <p:cNvSpPr/>
          <p:nvPr/>
        </p:nvSpPr>
        <p:spPr>
          <a:xfrm>
            <a:off x="0" y="4854178"/>
            <a:ext cx="8636000" cy="164592"/>
          </a:xfrm>
          <a:prstGeom prst="rect">
            <a:avLst/>
          </a:prstGeom>
          <a:noFill/>
          <a:ln/>
        </p:spPr>
        <p:txBody>
          <a:bodyPr wrap="square" lIns="0" tIns="0" rIns="0" bIns="0" rtlCol="0" anchor="t"/>
          <a:lstStyle/>
          <a:p>
            <a:pPr algn="ctr" indent="0" marL="0">
              <a:lnSpc>
                <a:spcPts val="928"/>
              </a:lnSpc>
              <a:buNone/>
            </a:pPr>
            <a:r>
              <a:rPr lang="en-US" sz="800" spc="124" kern="0" dirty="0">
                <a:solidFill>
                  <a:srgbClr val="5B6675"/>
                </a:solidFill>
                <a:latin typeface="Liberation Sans Narrow" pitchFamily="34" charset="0"/>
                <a:ea typeface="Liberation Sans Narrow" pitchFamily="34" charset="-122"/>
                <a:cs typeface="Liberation Sans Narrow" pitchFamily="34" charset="-120"/>
              </a:rPr>
              <a:t>8 STAGES · DISCOVERY → GROWTH</a:t>
            </a:r>
            <a:endParaRPr lang="en-US" sz="800" dirty="0"/>
          </a:p>
        </p:txBody>
      </p:sp>
      <p:sp>
        <p:nvSpPr>
          <p:cNvPr id="9" name="Text 7"/>
          <p:cNvSpPr/>
          <p:nvPr/>
        </p:nvSpPr>
        <p:spPr>
          <a:xfrm>
            <a:off x="750094" y="1714500"/>
            <a:ext cx="342900" cy="342900"/>
          </a:xfrm>
          <a:prstGeom prst="roundRect">
            <a:avLst>
              <a:gd name="adj" fmla="val 2775000"/>
            </a:avLst>
          </a:prstGeom>
          <a:solidFill>
            <a:srgbClr val="D4A017"/>
          </a:solidFill>
          <a:ln/>
          <a:effectLst>
            <a:outerShdw sx="100000" sy="100000" kx="0" ky="0" algn="bl" rotWithShape="0" blurRad="101600" dist="50800" dir="16200000">
              <a:srgbClr val="FAFAF7">
                <a:alpha val="50000"/>
              </a:srgbClr>
            </a:outerShdw>
          </a:effectLst>
        </p:spPr>
        <p:txBody>
          <a:bodyPr wrap="square" rtlCol="0" anchor="ctr"/>
          <a:lstStyle/>
          <a:p>
            <a:pPr indent="0" marL="0">
              <a:buNone/>
            </a:pPr>
            <a:endParaRPr lang="en-US" dirty="0"/>
          </a:p>
        </p:txBody>
      </p:sp>
      <p:sp>
        <p:nvSpPr>
          <p:cNvPr id="10" name="Text 8"/>
          <p:cNvSpPr/>
          <p:nvPr/>
        </p:nvSpPr>
        <p:spPr>
          <a:xfrm>
            <a:off x="750094" y="1714500"/>
            <a:ext cx="342900" cy="342900"/>
          </a:xfrm>
          <a:prstGeom prst="rect">
            <a:avLst/>
          </a:prstGeom>
          <a:noFill/>
          <a:ln/>
        </p:spPr>
        <p:txBody>
          <a:bodyPr wrap="none" lIns="0" tIns="0" rIns="0" bIns="0" rtlCol="0" anchor="ctr"/>
          <a:lstStyle/>
          <a:p>
            <a:pPr algn="ctr" indent="0" marL="0">
              <a:lnSpc>
                <a:spcPts val="1181"/>
              </a:lnSpc>
              <a:buNone/>
            </a:pPr>
            <a:r>
              <a:rPr lang="en-US" sz="800" b="1" dirty="0">
                <a:solidFill>
                  <a:srgbClr val="061A2E"/>
                </a:solidFill>
                <a:latin typeface="Liberation Sans Narrow" pitchFamily="34" charset="0"/>
                <a:ea typeface="Liberation Sans Narrow" pitchFamily="34" charset="-122"/>
                <a:cs typeface="Liberation Sans Narrow" pitchFamily="34" charset="-120"/>
              </a:rPr>
              <a:t>01</a:t>
            </a:r>
            <a:endParaRPr lang="en-US" sz="800" dirty="0"/>
          </a:p>
        </p:txBody>
      </p:sp>
      <p:sp>
        <p:nvSpPr>
          <p:cNvPr id="11" name="Text 9"/>
          <p:cNvSpPr/>
          <p:nvPr/>
        </p:nvSpPr>
        <p:spPr>
          <a:xfrm>
            <a:off x="835819" y="2157413"/>
            <a:ext cx="171450" cy="171450"/>
          </a:xfrm>
          <a:prstGeom prst="rect">
            <a:avLst/>
          </a:prstGeom>
          <a:noFill/>
          <a:ln/>
        </p:spPr>
        <p:txBody>
          <a:bodyPr wrap="none" lIns="0" tIns="0" rIns="0" bIns="0" rtlCol="0" anchor="ctr"/>
          <a:lstStyle/>
          <a:p>
            <a:pPr algn="ctr" indent="0" marL="0">
              <a:buNone/>
            </a:pPr>
            <a:r>
              <a:rPr lang="en-US" sz="1688" dirty="0">
                <a:solidFill>
                  <a:srgbClr val="0A2540"/>
                </a:solidFill>
                <a:latin typeface="Segoe UI Symbol" pitchFamily="34" charset="0"/>
                <a:ea typeface="Segoe UI Symbol" pitchFamily="34" charset="-122"/>
                <a:cs typeface="Segoe UI Symbol" pitchFamily="34" charset="-120"/>
              </a:rPr>
              <a:t>⌕</a:t>
            </a:r>
            <a:endParaRPr lang="en-US" sz="1688" dirty="0"/>
          </a:p>
        </p:txBody>
      </p:sp>
      <p:sp>
        <p:nvSpPr>
          <p:cNvPr id="12" name="Text 10"/>
          <p:cNvSpPr/>
          <p:nvPr/>
        </p:nvSpPr>
        <p:spPr>
          <a:xfrm>
            <a:off x="274320" y="2400300"/>
            <a:ext cx="1294448" cy="151162"/>
          </a:xfrm>
          <a:prstGeom prst="rect">
            <a:avLst/>
          </a:prstGeom>
          <a:noFill/>
          <a:ln/>
        </p:spPr>
        <p:txBody>
          <a:bodyPr wrap="none" lIns="0" tIns="0" rIns="0" bIns="0" rtlCol="0" anchor="t">
            <a:normAutofit/>
          </a:bodyPr>
          <a:lstStyle/>
          <a:p>
            <a:pPr algn="ctr" indent="0" marL="0">
              <a:lnSpc>
                <a:spcPts val="1181"/>
              </a:lnSpc>
              <a:buNone/>
            </a:pPr>
            <a:r>
              <a:rPr lang="en-US" sz="800" b="1" dirty="0">
                <a:solidFill>
                  <a:srgbClr val="0A2540"/>
                </a:solidFill>
                <a:latin typeface="Carlito" pitchFamily="34" charset="0"/>
                <a:ea typeface="Carlito" pitchFamily="34" charset="-122"/>
                <a:cs typeface="Carlito" pitchFamily="34" charset="-120"/>
              </a:rPr>
              <a:t>الاكتشاف</a:t>
            </a:r>
            <a:endParaRPr lang="en-US" sz="800" dirty="0"/>
          </a:p>
        </p:txBody>
      </p:sp>
      <p:sp>
        <p:nvSpPr>
          <p:cNvPr id="13" name="Text 11"/>
          <p:cNvSpPr/>
          <p:nvPr/>
        </p:nvSpPr>
        <p:spPr>
          <a:xfrm>
            <a:off x="569332" y="2578894"/>
            <a:ext cx="704535" cy="164592"/>
          </a:xfrm>
          <a:prstGeom prst="rect">
            <a:avLst/>
          </a:prstGeom>
          <a:noFill/>
          <a:ln/>
        </p:spPr>
        <p:txBody>
          <a:bodyPr wrap="none" lIns="0" tIns="0" rIns="0" bIns="0" rtlCol="0" anchor="t"/>
          <a:lstStyle/>
          <a:p>
            <a:pPr algn="ctr" indent="0" marL="0">
              <a:lnSpc>
                <a:spcPts val="844"/>
              </a:lnSpc>
              <a:buNone/>
            </a:pPr>
            <a:r>
              <a:rPr lang="en-US" sz="800" spc="79" kern="0" dirty="0">
                <a:solidFill>
                  <a:srgbClr val="5B6675"/>
                </a:solidFill>
                <a:latin typeface="Carlito" pitchFamily="34" charset="0"/>
                <a:ea typeface="Carlito" pitchFamily="34" charset="-122"/>
                <a:cs typeface="Carlito" pitchFamily="34" charset="-120"/>
              </a:rPr>
              <a:t>DISCOVERY</a:t>
            </a:r>
            <a:endParaRPr lang="en-US" sz="800" dirty="0"/>
          </a:p>
        </p:txBody>
      </p:sp>
      <p:sp>
        <p:nvSpPr>
          <p:cNvPr id="14" name="Text 12"/>
          <p:cNvSpPr/>
          <p:nvPr/>
        </p:nvSpPr>
        <p:spPr>
          <a:xfrm>
            <a:off x="1793081" y="1714500"/>
            <a:ext cx="342900" cy="342900"/>
          </a:xfrm>
          <a:prstGeom prst="roundRect">
            <a:avLst>
              <a:gd name="adj" fmla="val 2775000"/>
            </a:avLst>
          </a:prstGeom>
          <a:solidFill>
            <a:srgbClr val="D4A017"/>
          </a:solidFill>
          <a:ln/>
          <a:effectLst>
            <a:outerShdw sx="100000" sy="100000" kx="0" ky="0" algn="bl" rotWithShape="0" blurRad="101600" dist="50800" dir="16200000">
              <a:srgbClr val="FAFAF7">
                <a:alpha val="50000"/>
              </a:srgbClr>
            </a:outerShdw>
          </a:effectLst>
        </p:spPr>
        <p:txBody>
          <a:bodyPr wrap="square" rtlCol="0" anchor="ctr"/>
          <a:lstStyle/>
          <a:p>
            <a:pPr indent="0" marL="0">
              <a:buNone/>
            </a:pPr>
            <a:endParaRPr lang="en-US" dirty="0"/>
          </a:p>
        </p:txBody>
      </p:sp>
      <p:sp>
        <p:nvSpPr>
          <p:cNvPr id="15" name="Text 13"/>
          <p:cNvSpPr/>
          <p:nvPr/>
        </p:nvSpPr>
        <p:spPr>
          <a:xfrm>
            <a:off x="1793081" y="1714500"/>
            <a:ext cx="342900" cy="342900"/>
          </a:xfrm>
          <a:prstGeom prst="rect">
            <a:avLst/>
          </a:prstGeom>
          <a:noFill/>
          <a:ln/>
        </p:spPr>
        <p:txBody>
          <a:bodyPr wrap="none" lIns="0" tIns="0" rIns="0" bIns="0" rtlCol="0" anchor="ctr"/>
          <a:lstStyle/>
          <a:p>
            <a:pPr algn="ctr" indent="0" marL="0">
              <a:lnSpc>
                <a:spcPts val="1181"/>
              </a:lnSpc>
              <a:buNone/>
            </a:pPr>
            <a:r>
              <a:rPr lang="en-US" sz="800" b="1" dirty="0">
                <a:solidFill>
                  <a:srgbClr val="061A2E"/>
                </a:solidFill>
                <a:latin typeface="Liberation Sans Narrow" pitchFamily="34" charset="0"/>
                <a:ea typeface="Liberation Sans Narrow" pitchFamily="34" charset="-122"/>
                <a:cs typeface="Liberation Sans Narrow" pitchFamily="34" charset="-120"/>
              </a:rPr>
              <a:t>02</a:t>
            </a:r>
            <a:endParaRPr lang="en-US" sz="800" dirty="0"/>
          </a:p>
        </p:txBody>
      </p:sp>
      <p:sp>
        <p:nvSpPr>
          <p:cNvPr id="16" name="Text 14"/>
          <p:cNvSpPr/>
          <p:nvPr/>
        </p:nvSpPr>
        <p:spPr>
          <a:xfrm>
            <a:off x="1878806" y="2157413"/>
            <a:ext cx="171450" cy="171450"/>
          </a:xfrm>
          <a:prstGeom prst="rect">
            <a:avLst/>
          </a:prstGeom>
          <a:noFill/>
          <a:ln/>
        </p:spPr>
        <p:txBody>
          <a:bodyPr wrap="none" lIns="0" tIns="0" rIns="0" bIns="0" rtlCol="0" anchor="ctr"/>
          <a:lstStyle/>
          <a:p>
            <a:pPr algn="ctr" indent="0" marL="0">
              <a:buNone/>
            </a:pPr>
            <a:r>
              <a:rPr lang="en-US" sz="1688" dirty="0">
                <a:solidFill>
                  <a:srgbClr val="0A2540"/>
                </a:solidFill>
                <a:latin typeface="Segoe UI Symbol" pitchFamily="34" charset="0"/>
                <a:ea typeface="Segoe UI Symbol" pitchFamily="34" charset="-122"/>
                <a:cs typeface="Segoe UI Symbol" pitchFamily="34" charset="-120"/>
              </a:rPr>
              <a:t>◆</a:t>
            </a:r>
            <a:endParaRPr lang="en-US" sz="1688" dirty="0"/>
          </a:p>
        </p:txBody>
      </p:sp>
      <p:sp>
        <p:nvSpPr>
          <p:cNvPr id="17" name="Text 15"/>
          <p:cNvSpPr/>
          <p:nvPr/>
        </p:nvSpPr>
        <p:spPr>
          <a:xfrm>
            <a:off x="274320" y="2400300"/>
            <a:ext cx="3380423" cy="151162"/>
          </a:xfrm>
          <a:prstGeom prst="rect">
            <a:avLst/>
          </a:prstGeom>
          <a:noFill/>
          <a:ln/>
        </p:spPr>
        <p:txBody>
          <a:bodyPr wrap="none" lIns="0" tIns="0" rIns="0" bIns="0" rtlCol="0" anchor="t">
            <a:normAutofit/>
          </a:bodyPr>
          <a:lstStyle/>
          <a:p>
            <a:pPr algn="ctr" indent="0" marL="0">
              <a:lnSpc>
                <a:spcPts val="1181"/>
              </a:lnSpc>
              <a:buNone/>
            </a:pPr>
            <a:r>
              <a:rPr lang="en-US" sz="800" b="1" dirty="0">
                <a:solidFill>
                  <a:srgbClr val="0A2540"/>
                </a:solidFill>
                <a:latin typeface="Carlito" pitchFamily="34" charset="0"/>
                <a:ea typeface="Carlito" pitchFamily="34" charset="-122"/>
                <a:cs typeface="Carlito" pitchFamily="34" charset="-120"/>
              </a:rPr>
              <a:t>التحليل</a:t>
            </a:r>
            <a:endParaRPr lang="en-US" sz="800" dirty="0"/>
          </a:p>
        </p:txBody>
      </p:sp>
      <p:sp>
        <p:nvSpPr>
          <p:cNvPr id="18" name="Text 16"/>
          <p:cNvSpPr/>
          <p:nvPr/>
        </p:nvSpPr>
        <p:spPr>
          <a:xfrm>
            <a:off x="1649429" y="2578894"/>
            <a:ext cx="630204" cy="164592"/>
          </a:xfrm>
          <a:prstGeom prst="rect">
            <a:avLst/>
          </a:prstGeom>
          <a:noFill/>
          <a:ln/>
        </p:spPr>
        <p:txBody>
          <a:bodyPr wrap="square" lIns="0" tIns="0" rIns="0" bIns="0" rtlCol="0" anchor="t"/>
          <a:lstStyle/>
          <a:p>
            <a:pPr algn="ctr" indent="0" marL="0">
              <a:lnSpc>
                <a:spcPts val="844"/>
              </a:lnSpc>
              <a:buNone/>
            </a:pPr>
            <a:r>
              <a:rPr lang="en-US" sz="800" spc="79" kern="0" dirty="0">
                <a:solidFill>
                  <a:srgbClr val="5B6675"/>
                </a:solidFill>
                <a:latin typeface="Carlito" pitchFamily="34" charset="0"/>
                <a:ea typeface="Carlito" pitchFamily="34" charset="-122"/>
                <a:cs typeface="Carlito" pitchFamily="34" charset="-120"/>
              </a:rPr>
              <a:t>ANALYSIS</a:t>
            </a:r>
            <a:endParaRPr lang="en-US" sz="800" dirty="0"/>
          </a:p>
        </p:txBody>
      </p:sp>
      <p:sp>
        <p:nvSpPr>
          <p:cNvPr id="19" name="Text 17"/>
          <p:cNvSpPr/>
          <p:nvPr/>
        </p:nvSpPr>
        <p:spPr>
          <a:xfrm>
            <a:off x="2836069" y="1714500"/>
            <a:ext cx="342900" cy="342900"/>
          </a:xfrm>
          <a:prstGeom prst="roundRect">
            <a:avLst>
              <a:gd name="adj" fmla="val 2775000"/>
            </a:avLst>
          </a:prstGeom>
          <a:solidFill>
            <a:srgbClr val="D4A017"/>
          </a:solidFill>
          <a:ln/>
          <a:effectLst>
            <a:outerShdw sx="100000" sy="100000" kx="0" ky="0" algn="bl" rotWithShape="0" blurRad="101600" dist="50800" dir="16200000">
              <a:srgbClr val="FAFAF7">
                <a:alpha val="50000"/>
              </a:srgbClr>
            </a:outerShdw>
          </a:effectLst>
        </p:spPr>
        <p:txBody>
          <a:bodyPr wrap="square" rtlCol="0" anchor="ctr"/>
          <a:lstStyle/>
          <a:p>
            <a:pPr indent="0" marL="0">
              <a:buNone/>
            </a:pPr>
            <a:endParaRPr lang="en-US" dirty="0"/>
          </a:p>
        </p:txBody>
      </p:sp>
      <p:sp>
        <p:nvSpPr>
          <p:cNvPr id="20" name="Text 18"/>
          <p:cNvSpPr/>
          <p:nvPr/>
        </p:nvSpPr>
        <p:spPr>
          <a:xfrm>
            <a:off x="2836069" y="1714500"/>
            <a:ext cx="342900" cy="342900"/>
          </a:xfrm>
          <a:prstGeom prst="rect">
            <a:avLst/>
          </a:prstGeom>
          <a:noFill/>
          <a:ln/>
        </p:spPr>
        <p:txBody>
          <a:bodyPr wrap="none" lIns="0" tIns="0" rIns="0" bIns="0" rtlCol="0" anchor="ctr"/>
          <a:lstStyle/>
          <a:p>
            <a:pPr algn="ctr" indent="0" marL="0">
              <a:lnSpc>
                <a:spcPts val="1181"/>
              </a:lnSpc>
              <a:buNone/>
            </a:pPr>
            <a:r>
              <a:rPr lang="en-US" sz="800" b="1" dirty="0">
                <a:solidFill>
                  <a:srgbClr val="061A2E"/>
                </a:solidFill>
                <a:latin typeface="Liberation Sans Narrow" pitchFamily="34" charset="0"/>
                <a:ea typeface="Liberation Sans Narrow" pitchFamily="34" charset="-122"/>
                <a:cs typeface="Liberation Sans Narrow" pitchFamily="34" charset="-120"/>
              </a:rPr>
              <a:t>03</a:t>
            </a:r>
            <a:endParaRPr lang="en-US" sz="800" dirty="0"/>
          </a:p>
        </p:txBody>
      </p:sp>
      <p:sp>
        <p:nvSpPr>
          <p:cNvPr id="21" name="Text 19"/>
          <p:cNvSpPr/>
          <p:nvPr/>
        </p:nvSpPr>
        <p:spPr>
          <a:xfrm>
            <a:off x="2921794" y="2157413"/>
            <a:ext cx="171450" cy="171450"/>
          </a:xfrm>
          <a:prstGeom prst="rect">
            <a:avLst/>
          </a:prstGeom>
          <a:noFill/>
          <a:ln/>
        </p:spPr>
        <p:txBody>
          <a:bodyPr wrap="none" lIns="0" tIns="0" rIns="0" bIns="0" rtlCol="0" anchor="ctr"/>
          <a:lstStyle/>
          <a:p>
            <a:pPr algn="ctr" indent="0" marL="0">
              <a:buNone/>
            </a:pPr>
            <a:r>
              <a:rPr lang="en-US" sz="1688" dirty="0">
                <a:solidFill>
                  <a:srgbClr val="0A2540"/>
                </a:solidFill>
                <a:latin typeface="Segoe UI Symbol" pitchFamily="34" charset="0"/>
                <a:ea typeface="Segoe UI Symbol" pitchFamily="34" charset="-122"/>
                <a:cs typeface="Segoe UI Symbol" pitchFamily="34" charset="-120"/>
              </a:rPr>
              <a:t>▦</a:t>
            </a:r>
            <a:endParaRPr lang="en-US" sz="1688" dirty="0"/>
          </a:p>
        </p:txBody>
      </p:sp>
      <p:sp>
        <p:nvSpPr>
          <p:cNvPr id="22" name="Text 20"/>
          <p:cNvSpPr/>
          <p:nvPr/>
        </p:nvSpPr>
        <p:spPr>
          <a:xfrm>
            <a:off x="274320" y="2400300"/>
            <a:ext cx="5466398" cy="151162"/>
          </a:xfrm>
          <a:prstGeom prst="rect">
            <a:avLst/>
          </a:prstGeom>
          <a:noFill/>
          <a:ln/>
        </p:spPr>
        <p:txBody>
          <a:bodyPr wrap="none" lIns="0" tIns="0" rIns="0" bIns="0" rtlCol="0" anchor="t">
            <a:normAutofit/>
          </a:bodyPr>
          <a:lstStyle/>
          <a:p>
            <a:pPr algn="ctr" indent="0" marL="0">
              <a:lnSpc>
                <a:spcPts val="1181"/>
              </a:lnSpc>
              <a:buNone/>
            </a:pPr>
            <a:r>
              <a:rPr lang="en-US" sz="800" b="1" dirty="0">
                <a:solidFill>
                  <a:srgbClr val="0A2540"/>
                </a:solidFill>
                <a:latin typeface="Carlito" pitchFamily="34" charset="0"/>
                <a:ea typeface="Carlito" pitchFamily="34" charset="-122"/>
                <a:cs typeface="Carlito" pitchFamily="34" charset="-120"/>
              </a:rPr>
              <a:t>التخطيط</a:t>
            </a:r>
            <a:endParaRPr lang="en-US" sz="800" dirty="0"/>
          </a:p>
        </p:txBody>
      </p:sp>
      <p:sp>
        <p:nvSpPr>
          <p:cNvPr id="23" name="Text 21"/>
          <p:cNvSpPr/>
          <p:nvPr/>
        </p:nvSpPr>
        <p:spPr>
          <a:xfrm>
            <a:off x="2692472" y="2578894"/>
            <a:ext cx="630204" cy="164592"/>
          </a:xfrm>
          <a:prstGeom prst="rect">
            <a:avLst/>
          </a:prstGeom>
          <a:noFill/>
          <a:ln/>
        </p:spPr>
        <p:txBody>
          <a:bodyPr wrap="none" lIns="0" tIns="0" rIns="0" bIns="0" rtlCol="0" anchor="t"/>
          <a:lstStyle/>
          <a:p>
            <a:pPr algn="ctr" indent="0" marL="0">
              <a:lnSpc>
                <a:spcPts val="844"/>
              </a:lnSpc>
              <a:buNone/>
            </a:pPr>
            <a:r>
              <a:rPr lang="en-US" sz="800" spc="79" kern="0" dirty="0">
                <a:solidFill>
                  <a:srgbClr val="5B6675"/>
                </a:solidFill>
                <a:latin typeface="Carlito" pitchFamily="34" charset="0"/>
                <a:ea typeface="Carlito" pitchFamily="34" charset="-122"/>
                <a:cs typeface="Carlito" pitchFamily="34" charset="-120"/>
              </a:rPr>
              <a:t>PLANNING</a:t>
            </a:r>
            <a:endParaRPr lang="en-US" sz="800" dirty="0"/>
          </a:p>
        </p:txBody>
      </p:sp>
      <p:sp>
        <p:nvSpPr>
          <p:cNvPr id="24" name="Text 22"/>
          <p:cNvSpPr/>
          <p:nvPr/>
        </p:nvSpPr>
        <p:spPr>
          <a:xfrm>
            <a:off x="3879056" y="1714500"/>
            <a:ext cx="342900" cy="342900"/>
          </a:xfrm>
          <a:prstGeom prst="roundRect">
            <a:avLst>
              <a:gd name="adj" fmla="val 2775000"/>
            </a:avLst>
          </a:prstGeom>
          <a:solidFill>
            <a:srgbClr val="D4A017"/>
          </a:solidFill>
          <a:ln/>
          <a:effectLst>
            <a:outerShdw sx="100000" sy="100000" kx="0" ky="0" algn="bl" rotWithShape="0" blurRad="101600" dist="50800" dir="16200000">
              <a:srgbClr val="FAFAF7">
                <a:alpha val="50000"/>
              </a:srgbClr>
            </a:outerShdw>
          </a:effectLst>
        </p:spPr>
        <p:txBody>
          <a:bodyPr wrap="square" rtlCol="0" anchor="ctr"/>
          <a:lstStyle/>
          <a:p>
            <a:pPr indent="0" marL="0">
              <a:buNone/>
            </a:pPr>
            <a:endParaRPr lang="en-US" dirty="0"/>
          </a:p>
        </p:txBody>
      </p:sp>
      <p:sp>
        <p:nvSpPr>
          <p:cNvPr id="25" name="Text 23"/>
          <p:cNvSpPr/>
          <p:nvPr/>
        </p:nvSpPr>
        <p:spPr>
          <a:xfrm>
            <a:off x="3879056" y="1714500"/>
            <a:ext cx="342900" cy="342900"/>
          </a:xfrm>
          <a:prstGeom prst="rect">
            <a:avLst/>
          </a:prstGeom>
          <a:noFill/>
          <a:ln/>
        </p:spPr>
        <p:txBody>
          <a:bodyPr wrap="none" lIns="0" tIns="0" rIns="0" bIns="0" rtlCol="0" anchor="ctr"/>
          <a:lstStyle/>
          <a:p>
            <a:pPr algn="ctr" indent="0" marL="0">
              <a:lnSpc>
                <a:spcPts val="1181"/>
              </a:lnSpc>
              <a:buNone/>
            </a:pPr>
            <a:r>
              <a:rPr lang="en-US" sz="800" b="1" dirty="0">
                <a:solidFill>
                  <a:srgbClr val="061A2E"/>
                </a:solidFill>
                <a:latin typeface="Liberation Sans Narrow" pitchFamily="34" charset="0"/>
                <a:ea typeface="Liberation Sans Narrow" pitchFamily="34" charset="-122"/>
                <a:cs typeface="Liberation Sans Narrow" pitchFamily="34" charset="-120"/>
              </a:rPr>
              <a:t>04</a:t>
            </a:r>
            <a:endParaRPr lang="en-US" sz="800" dirty="0"/>
          </a:p>
        </p:txBody>
      </p:sp>
      <p:sp>
        <p:nvSpPr>
          <p:cNvPr id="26" name="Text 24"/>
          <p:cNvSpPr/>
          <p:nvPr/>
        </p:nvSpPr>
        <p:spPr>
          <a:xfrm>
            <a:off x="3964781" y="2157413"/>
            <a:ext cx="171450" cy="171450"/>
          </a:xfrm>
          <a:prstGeom prst="rect">
            <a:avLst/>
          </a:prstGeom>
          <a:noFill/>
          <a:ln/>
        </p:spPr>
        <p:txBody>
          <a:bodyPr wrap="none" lIns="0" tIns="0" rIns="0" bIns="0" rtlCol="0" anchor="ctr"/>
          <a:lstStyle/>
          <a:p>
            <a:pPr algn="ctr" indent="0" marL="0">
              <a:buNone/>
            </a:pPr>
            <a:r>
              <a:rPr lang="en-US" sz="1688" dirty="0">
                <a:solidFill>
                  <a:srgbClr val="0A2540"/>
                </a:solidFill>
                <a:latin typeface="Segoe UI Symbol" pitchFamily="34" charset="0"/>
                <a:ea typeface="Segoe UI Symbol" pitchFamily="34" charset="-122"/>
                <a:cs typeface="Segoe UI Symbol" pitchFamily="34" charset="-120"/>
              </a:rPr>
              <a:t>✎</a:t>
            </a:r>
            <a:endParaRPr lang="en-US" sz="1688" dirty="0"/>
          </a:p>
        </p:txBody>
      </p:sp>
      <p:sp>
        <p:nvSpPr>
          <p:cNvPr id="27" name="Text 25"/>
          <p:cNvSpPr/>
          <p:nvPr/>
        </p:nvSpPr>
        <p:spPr>
          <a:xfrm>
            <a:off x="274320" y="2400300"/>
            <a:ext cx="7552373" cy="151162"/>
          </a:xfrm>
          <a:prstGeom prst="rect">
            <a:avLst/>
          </a:prstGeom>
          <a:noFill/>
          <a:ln/>
        </p:spPr>
        <p:txBody>
          <a:bodyPr wrap="none" lIns="0" tIns="0" rIns="0" bIns="0" rtlCol="0" anchor="t">
            <a:normAutofit/>
          </a:bodyPr>
          <a:lstStyle/>
          <a:p>
            <a:pPr algn="ctr" indent="0" marL="0">
              <a:lnSpc>
                <a:spcPts val="1181"/>
              </a:lnSpc>
              <a:buNone/>
            </a:pPr>
            <a:r>
              <a:rPr lang="en-US" sz="800" b="1" dirty="0">
                <a:solidFill>
                  <a:srgbClr val="0A2540"/>
                </a:solidFill>
                <a:latin typeface="Carlito" pitchFamily="34" charset="0"/>
                <a:ea typeface="Carlito" pitchFamily="34" charset="-122"/>
                <a:cs typeface="Carlito" pitchFamily="34" charset="-120"/>
              </a:rPr>
              <a:t>التصميم</a:t>
            </a:r>
            <a:endParaRPr lang="en-US" sz="800" dirty="0"/>
          </a:p>
        </p:txBody>
      </p:sp>
      <p:sp>
        <p:nvSpPr>
          <p:cNvPr id="28" name="Text 26"/>
          <p:cNvSpPr/>
          <p:nvPr/>
        </p:nvSpPr>
        <p:spPr>
          <a:xfrm>
            <a:off x="3666633" y="2578894"/>
            <a:ext cx="767746" cy="164592"/>
          </a:xfrm>
          <a:prstGeom prst="rect">
            <a:avLst/>
          </a:prstGeom>
          <a:noFill/>
          <a:ln/>
        </p:spPr>
        <p:txBody>
          <a:bodyPr wrap="none" lIns="0" tIns="0" rIns="0" bIns="0" rtlCol="0" anchor="t"/>
          <a:lstStyle/>
          <a:p>
            <a:pPr algn="ctr" indent="0" marL="0">
              <a:lnSpc>
                <a:spcPts val="844"/>
              </a:lnSpc>
              <a:buNone/>
            </a:pPr>
            <a:r>
              <a:rPr lang="en-US" sz="600" spc="79" kern="0" dirty="0">
                <a:solidFill>
                  <a:srgbClr val="5B6675"/>
                </a:solidFill>
                <a:latin typeface="Carlito" pitchFamily="34" charset="0"/>
                <a:ea typeface="Carlito" pitchFamily="34" charset="-122"/>
                <a:cs typeface="Carlito" pitchFamily="34" charset="-120"/>
              </a:rPr>
              <a:t>UI/UX DESIGN</a:t>
            </a:r>
            <a:endParaRPr lang="en-US" sz="600" dirty="0"/>
          </a:p>
        </p:txBody>
      </p:sp>
      <p:sp>
        <p:nvSpPr>
          <p:cNvPr id="29" name="Text 27"/>
          <p:cNvSpPr/>
          <p:nvPr/>
        </p:nvSpPr>
        <p:spPr>
          <a:xfrm>
            <a:off x="4922044" y="1714500"/>
            <a:ext cx="342900" cy="342900"/>
          </a:xfrm>
          <a:prstGeom prst="roundRect">
            <a:avLst>
              <a:gd name="adj" fmla="val 2775000"/>
            </a:avLst>
          </a:prstGeom>
          <a:solidFill>
            <a:srgbClr val="D4A017"/>
          </a:solidFill>
          <a:ln/>
          <a:effectLst>
            <a:outerShdw sx="100000" sy="100000" kx="0" ky="0" algn="bl" rotWithShape="0" blurRad="101600" dist="50800" dir="16200000">
              <a:srgbClr val="FAFAF7">
                <a:alpha val="50000"/>
              </a:srgbClr>
            </a:outerShdw>
          </a:effectLst>
        </p:spPr>
        <p:txBody>
          <a:bodyPr wrap="square" rtlCol="0" anchor="ctr"/>
          <a:lstStyle/>
          <a:p>
            <a:pPr indent="0" marL="0">
              <a:buNone/>
            </a:pPr>
            <a:endParaRPr lang="en-US" dirty="0"/>
          </a:p>
        </p:txBody>
      </p:sp>
      <p:sp>
        <p:nvSpPr>
          <p:cNvPr id="30" name="Text 28"/>
          <p:cNvSpPr/>
          <p:nvPr/>
        </p:nvSpPr>
        <p:spPr>
          <a:xfrm>
            <a:off x="4922044" y="1714500"/>
            <a:ext cx="342900" cy="342900"/>
          </a:xfrm>
          <a:prstGeom prst="rect">
            <a:avLst/>
          </a:prstGeom>
          <a:noFill/>
          <a:ln/>
        </p:spPr>
        <p:txBody>
          <a:bodyPr wrap="none" lIns="0" tIns="0" rIns="0" bIns="0" rtlCol="0" anchor="ctr"/>
          <a:lstStyle/>
          <a:p>
            <a:pPr algn="ctr" indent="0" marL="0">
              <a:lnSpc>
                <a:spcPts val="1181"/>
              </a:lnSpc>
              <a:buNone/>
            </a:pPr>
            <a:r>
              <a:rPr lang="en-US" sz="800" b="1" dirty="0">
                <a:solidFill>
                  <a:srgbClr val="061A2E"/>
                </a:solidFill>
                <a:latin typeface="Liberation Sans Narrow" pitchFamily="34" charset="0"/>
                <a:ea typeface="Liberation Sans Narrow" pitchFamily="34" charset="-122"/>
                <a:cs typeface="Liberation Sans Narrow" pitchFamily="34" charset="-120"/>
              </a:rPr>
              <a:t>05</a:t>
            </a:r>
            <a:endParaRPr lang="en-US" sz="800" dirty="0"/>
          </a:p>
        </p:txBody>
      </p:sp>
      <p:sp>
        <p:nvSpPr>
          <p:cNvPr id="31" name="Text 29"/>
          <p:cNvSpPr/>
          <p:nvPr/>
        </p:nvSpPr>
        <p:spPr>
          <a:xfrm>
            <a:off x="5007769" y="2157413"/>
            <a:ext cx="171450" cy="171450"/>
          </a:xfrm>
          <a:prstGeom prst="rect">
            <a:avLst/>
          </a:prstGeom>
          <a:noFill/>
          <a:ln/>
        </p:spPr>
        <p:txBody>
          <a:bodyPr wrap="none" lIns="0" tIns="0" rIns="0" bIns="0" rtlCol="0" anchor="ctr"/>
          <a:lstStyle/>
          <a:p>
            <a:pPr algn="ctr" indent="0" marL="0">
              <a:buNone/>
            </a:pPr>
            <a:r>
              <a:rPr lang="en-US" sz="1688" dirty="0">
                <a:solidFill>
                  <a:srgbClr val="0A2540"/>
                </a:solidFill>
                <a:latin typeface="Segoe UI Symbol" pitchFamily="34" charset="0"/>
                <a:ea typeface="Segoe UI Symbol" pitchFamily="34" charset="-122"/>
                <a:cs typeface="Segoe UI Symbol" pitchFamily="34" charset="-120"/>
              </a:rPr>
              <a:t>✦</a:t>
            </a:r>
            <a:endParaRPr lang="en-US" sz="1688" dirty="0"/>
          </a:p>
        </p:txBody>
      </p:sp>
      <p:sp>
        <p:nvSpPr>
          <p:cNvPr id="32" name="Text 30"/>
          <p:cNvSpPr/>
          <p:nvPr/>
        </p:nvSpPr>
        <p:spPr>
          <a:xfrm>
            <a:off x="1317307" y="2400300"/>
            <a:ext cx="7552373" cy="151162"/>
          </a:xfrm>
          <a:prstGeom prst="rect">
            <a:avLst/>
          </a:prstGeom>
          <a:noFill/>
          <a:ln/>
        </p:spPr>
        <p:txBody>
          <a:bodyPr wrap="none" lIns="0" tIns="0" rIns="0" bIns="0" rtlCol="0" anchor="t">
            <a:normAutofit/>
          </a:bodyPr>
          <a:lstStyle/>
          <a:p>
            <a:pPr algn="ctr" indent="0" marL="0">
              <a:lnSpc>
                <a:spcPts val="1181"/>
              </a:lnSpc>
              <a:buNone/>
            </a:pPr>
            <a:r>
              <a:rPr lang="en-US" sz="800" b="1" dirty="0">
                <a:solidFill>
                  <a:srgbClr val="0A2540"/>
                </a:solidFill>
                <a:latin typeface="Carlito" pitchFamily="34" charset="0"/>
                <a:ea typeface="Carlito" pitchFamily="34" charset="-122"/>
                <a:cs typeface="Carlito" pitchFamily="34" charset="-120"/>
              </a:rPr>
              <a:t>التطوير</a:t>
            </a:r>
            <a:endParaRPr lang="en-US" sz="800" dirty="0"/>
          </a:p>
        </p:txBody>
      </p:sp>
      <p:sp>
        <p:nvSpPr>
          <p:cNvPr id="33" name="Text 31"/>
          <p:cNvSpPr/>
          <p:nvPr/>
        </p:nvSpPr>
        <p:spPr>
          <a:xfrm>
            <a:off x="4666951" y="2578894"/>
            <a:ext cx="853196" cy="164592"/>
          </a:xfrm>
          <a:prstGeom prst="rect">
            <a:avLst/>
          </a:prstGeom>
          <a:noFill/>
          <a:ln/>
        </p:spPr>
        <p:txBody>
          <a:bodyPr wrap="none" lIns="0" tIns="0" rIns="0" bIns="0" rtlCol="0" anchor="t"/>
          <a:lstStyle/>
          <a:p>
            <a:pPr algn="ctr" indent="0" marL="0">
              <a:lnSpc>
                <a:spcPts val="844"/>
              </a:lnSpc>
              <a:buNone/>
            </a:pPr>
            <a:r>
              <a:rPr lang="en-US" sz="800" spc="79" kern="0" dirty="0">
                <a:solidFill>
                  <a:srgbClr val="5B6675"/>
                </a:solidFill>
                <a:latin typeface="Carlito" pitchFamily="34" charset="0"/>
                <a:ea typeface="Carlito" pitchFamily="34" charset="-122"/>
                <a:cs typeface="Carlito" pitchFamily="34" charset="-120"/>
              </a:rPr>
              <a:t>DEVELOPMENT</a:t>
            </a:r>
            <a:endParaRPr lang="en-US" sz="800" dirty="0"/>
          </a:p>
        </p:txBody>
      </p:sp>
      <p:sp>
        <p:nvSpPr>
          <p:cNvPr id="34" name="Text 32"/>
          <p:cNvSpPr/>
          <p:nvPr/>
        </p:nvSpPr>
        <p:spPr>
          <a:xfrm>
            <a:off x="5965031" y="1714500"/>
            <a:ext cx="342900" cy="342900"/>
          </a:xfrm>
          <a:prstGeom prst="roundRect">
            <a:avLst>
              <a:gd name="adj" fmla="val 2775000"/>
            </a:avLst>
          </a:prstGeom>
          <a:solidFill>
            <a:srgbClr val="D4A017"/>
          </a:solidFill>
          <a:ln/>
          <a:effectLst>
            <a:outerShdw sx="100000" sy="100000" kx="0" ky="0" algn="bl" rotWithShape="0" blurRad="101600" dist="50800" dir="16200000">
              <a:srgbClr val="FAFAF7">
                <a:alpha val="50000"/>
              </a:srgbClr>
            </a:outerShdw>
          </a:effectLst>
        </p:spPr>
        <p:txBody>
          <a:bodyPr wrap="square" rtlCol="0" anchor="ctr"/>
          <a:lstStyle/>
          <a:p>
            <a:pPr indent="0" marL="0">
              <a:buNone/>
            </a:pPr>
            <a:endParaRPr lang="en-US" dirty="0"/>
          </a:p>
        </p:txBody>
      </p:sp>
      <p:sp>
        <p:nvSpPr>
          <p:cNvPr id="35" name="Text 33"/>
          <p:cNvSpPr/>
          <p:nvPr/>
        </p:nvSpPr>
        <p:spPr>
          <a:xfrm>
            <a:off x="5965031" y="1714500"/>
            <a:ext cx="342900" cy="342900"/>
          </a:xfrm>
          <a:prstGeom prst="rect">
            <a:avLst/>
          </a:prstGeom>
          <a:noFill/>
          <a:ln/>
        </p:spPr>
        <p:txBody>
          <a:bodyPr wrap="none" lIns="0" tIns="0" rIns="0" bIns="0" rtlCol="0" anchor="ctr"/>
          <a:lstStyle/>
          <a:p>
            <a:pPr algn="ctr" indent="0" marL="0">
              <a:lnSpc>
                <a:spcPts val="1181"/>
              </a:lnSpc>
              <a:buNone/>
            </a:pPr>
            <a:r>
              <a:rPr lang="en-US" sz="800" b="1" dirty="0">
                <a:solidFill>
                  <a:srgbClr val="061A2E"/>
                </a:solidFill>
                <a:latin typeface="Liberation Sans Narrow" pitchFamily="34" charset="0"/>
                <a:ea typeface="Liberation Sans Narrow" pitchFamily="34" charset="-122"/>
                <a:cs typeface="Liberation Sans Narrow" pitchFamily="34" charset="-120"/>
              </a:rPr>
              <a:t>06</a:t>
            </a:r>
            <a:endParaRPr lang="en-US" sz="800" dirty="0"/>
          </a:p>
        </p:txBody>
      </p:sp>
      <p:sp>
        <p:nvSpPr>
          <p:cNvPr id="36" name="Text 34"/>
          <p:cNvSpPr/>
          <p:nvPr/>
        </p:nvSpPr>
        <p:spPr>
          <a:xfrm>
            <a:off x="6050756" y="2157413"/>
            <a:ext cx="171450" cy="171450"/>
          </a:xfrm>
          <a:prstGeom prst="rect">
            <a:avLst/>
          </a:prstGeom>
          <a:noFill/>
          <a:ln/>
        </p:spPr>
        <p:txBody>
          <a:bodyPr wrap="none" lIns="0" tIns="0" rIns="0" bIns="0" rtlCol="0" anchor="ctr"/>
          <a:lstStyle/>
          <a:p>
            <a:pPr algn="ctr" indent="0" marL="0">
              <a:buNone/>
            </a:pPr>
            <a:r>
              <a:rPr lang="en-US" sz="1688" dirty="0">
                <a:solidFill>
                  <a:srgbClr val="0A2540"/>
                </a:solidFill>
                <a:latin typeface="Segoe UI Symbol" pitchFamily="34" charset="0"/>
                <a:ea typeface="Segoe UI Symbol" pitchFamily="34" charset="-122"/>
                <a:cs typeface="Segoe UI Symbol" pitchFamily="34" charset="-120"/>
              </a:rPr>
              <a:t>✓</a:t>
            </a:r>
            <a:endParaRPr lang="en-US" sz="1688" dirty="0"/>
          </a:p>
        </p:txBody>
      </p:sp>
      <p:sp>
        <p:nvSpPr>
          <p:cNvPr id="37" name="Text 35"/>
          <p:cNvSpPr/>
          <p:nvPr/>
        </p:nvSpPr>
        <p:spPr>
          <a:xfrm>
            <a:off x="3403283" y="2400300"/>
            <a:ext cx="5466398" cy="151162"/>
          </a:xfrm>
          <a:prstGeom prst="rect">
            <a:avLst/>
          </a:prstGeom>
          <a:noFill/>
          <a:ln/>
        </p:spPr>
        <p:txBody>
          <a:bodyPr wrap="square" lIns="0" tIns="0" rIns="0" bIns="0" rtlCol="0" anchor="t">
            <a:normAutofit/>
          </a:bodyPr>
          <a:lstStyle/>
          <a:p>
            <a:pPr algn="ctr" indent="0" marL="0">
              <a:lnSpc>
                <a:spcPts val="1181"/>
              </a:lnSpc>
              <a:buNone/>
            </a:pPr>
            <a:r>
              <a:rPr lang="en-US" sz="800" b="1" dirty="0">
                <a:solidFill>
                  <a:srgbClr val="0A2540"/>
                </a:solidFill>
                <a:latin typeface="Carlito" pitchFamily="34" charset="0"/>
                <a:ea typeface="Carlito" pitchFamily="34" charset="-122"/>
                <a:cs typeface="Carlito" pitchFamily="34" charset="-120"/>
              </a:rPr>
              <a:t>الاختبار</a:t>
            </a:r>
            <a:endParaRPr lang="en-US" sz="800" dirty="0"/>
          </a:p>
        </p:txBody>
      </p:sp>
      <p:sp>
        <p:nvSpPr>
          <p:cNvPr id="38" name="Text 36"/>
          <p:cNvSpPr/>
          <p:nvPr/>
        </p:nvSpPr>
        <p:spPr>
          <a:xfrm>
            <a:off x="5858600" y="2578894"/>
            <a:ext cx="555874" cy="164592"/>
          </a:xfrm>
          <a:prstGeom prst="rect">
            <a:avLst/>
          </a:prstGeom>
          <a:noFill/>
          <a:ln/>
        </p:spPr>
        <p:txBody>
          <a:bodyPr wrap="square" lIns="0" tIns="0" rIns="0" bIns="0" rtlCol="0" anchor="t"/>
          <a:lstStyle/>
          <a:p>
            <a:pPr algn="ctr" indent="0" marL="0">
              <a:lnSpc>
                <a:spcPts val="844"/>
              </a:lnSpc>
              <a:buNone/>
            </a:pPr>
            <a:r>
              <a:rPr lang="en-US" sz="800" spc="79" kern="0" dirty="0">
                <a:solidFill>
                  <a:srgbClr val="5B6675"/>
                </a:solidFill>
                <a:latin typeface="Carlito" pitchFamily="34" charset="0"/>
                <a:ea typeface="Carlito" pitchFamily="34" charset="-122"/>
                <a:cs typeface="Carlito" pitchFamily="34" charset="-120"/>
              </a:rPr>
              <a:t>TESTING</a:t>
            </a:r>
            <a:endParaRPr lang="en-US" sz="800" dirty="0"/>
          </a:p>
        </p:txBody>
      </p:sp>
      <p:sp>
        <p:nvSpPr>
          <p:cNvPr id="39" name="Text 37"/>
          <p:cNvSpPr/>
          <p:nvPr/>
        </p:nvSpPr>
        <p:spPr>
          <a:xfrm>
            <a:off x="7008019" y="1714500"/>
            <a:ext cx="342900" cy="342900"/>
          </a:xfrm>
          <a:prstGeom prst="roundRect">
            <a:avLst>
              <a:gd name="adj" fmla="val 2775000"/>
            </a:avLst>
          </a:prstGeom>
          <a:solidFill>
            <a:srgbClr val="D4A017"/>
          </a:solidFill>
          <a:ln/>
          <a:effectLst>
            <a:outerShdw sx="100000" sy="100000" kx="0" ky="0" algn="bl" rotWithShape="0" blurRad="101600" dist="50800" dir="16200000">
              <a:srgbClr val="FAFAF7">
                <a:alpha val="50000"/>
              </a:srgbClr>
            </a:outerShdw>
          </a:effectLst>
        </p:spPr>
        <p:txBody>
          <a:bodyPr wrap="square" rtlCol="0" anchor="ctr"/>
          <a:lstStyle/>
          <a:p>
            <a:pPr indent="0" marL="0">
              <a:buNone/>
            </a:pPr>
            <a:endParaRPr lang="en-US" dirty="0"/>
          </a:p>
        </p:txBody>
      </p:sp>
      <p:sp>
        <p:nvSpPr>
          <p:cNvPr id="40" name="Text 38"/>
          <p:cNvSpPr/>
          <p:nvPr/>
        </p:nvSpPr>
        <p:spPr>
          <a:xfrm>
            <a:off x="7008019" y="1714500"/>
            <a:ext cx="342900" cy="342900"/>
          </a:xfrm>
          <a:prstGeom prst="rect">
            <a:avLst/>
          </a:prstGeom>
          <a:noFill/>
          <a:ln/>
        </p:spPr>
        <p:txBody>
          <a:bodyPr wrap="none" lIns="0" tIns="0" rIns="0" bIns="0" rtlCol="0" anchor="ctr"/>
          <a:lstStyle/>
          <a:p>
            <a:pPr algn="ctr" indent="0" marL="0">
              <a:lnSpc>
                <a:spcPts val="1181"/>
              </a:lnSpc>
              <a:buNone/>
            </a:pPr>
            <a:r>
              <a:rPr lang="en-US" sz="800" b="1" dirty="0">
                <a:solidFill>
                  <a:srgbClr val="061A2E"/>
                </a:solidFill>
                <a:latin typeface="Liberation Sans Narrow" pitchFamily="34" charset="0"/>
                <a:ea typeface="Liberation Sans Narrow" pitchFamily="34" charset="-122"/>
                <a:cs typeface="Liberation Sans Narrow" pitchFamily="34" charset="-120"/>
              </a:rPr>
              <a:t>07</a:t>
            </a:r>
            <a:endParaRPr lang="en-US" sz="800" dirty="0"/>
          </a:p>
        </p:txBody>
      </p:sp>
      <p:sp>
        <p:nvSpPr>
          <p:cNvPr id="41" name="Text 39"/>
          <p:cNvSpPr/>
          <p:nvPr/>
        </p:nvSpPr>
        <p:spPr>
          <a:xfrm>
            <a:off x="7093744" y="2157413"/>
            <a:ext cx="171450" cy="171450"/>
          </a:xfrm>
          <a:prstGeom prst="rect">
            <a:avLst/>
          </a:prstGeom>
          <a:noFill/>
          <a:ln/>
        </p:spPr>
        <p:txBody>
          <a:bodyPr wrap="none" lIns="0" tIns="0" rIns="0" bIns="0" rtlCol="0" anchor="ctr"/>
          <a:lstStyle/>
          <a:p>
            <a:pPr algn="ctr" indent="0" marL="0">
              <a:buNone/>
            </a:pPr>
            <a:r>
              <a:rPr lang="en-US" sz="1688" dirty="0">
                <a:solidFill>
                  <a:srgbClr val="0A2540"/>
                </a:solidFill>
                <a:latin typeface="Segoe UI Symbol" pitchFamily="34" charset="0"/>
                <a:ea typeface="Segoe UI Symbol" pitchFamily="34" charset="-122"/>
                <a:cs typeface="Segoe UI Symbol" pitchFamily="34" charset="-120"/>
              </a:rPr>
              <a:t>➤</a:t>
            </a:r>
            <a:endParaRPr lang="en-US" sz="1688" dirty="0"/>
          </a:p>
        </p:txBody>
      </p:sp>
      <p:sp>
        <p:nvSpPr>
          <p:cNvPr id="42" name="Text 40"/>
          <p:cNvSpPr/>
          <p:nvPr/>
        </p:nvSpPr>
        <p:spPr>
          <a:xfrm>
            <a:off x="5489258" y="2400300"/>
            <a:ext cx="3380423" cy="151162"/>
          </a:xfrm>
          <a:prstGeom prst="rect">
            <a:avLst/>
          </a:prstGeom>
          <a:noFill/>
          <a:ln/>
        </p:spPr>
        <p:txBody>
          <a:bodyPr wrap="none" lIns="0" tIns="0" rIns="0" bIns="0" rtlCol="0" anchor="t">
            <a:normAutofit/>
          </a:bodyPr>
          <a:lstStyle/>
          <a:p>
            <a:pPr algn="ctr" indent="0" marL="0">
              <a:lnSpc>
                <a:spcPts val="1181"/>
              </a:lnSpc>
              <a:buNone/>
            </a:pPr>
            <a:r>
              <a:rPr lang="en-US" sz="800" b="1" dirty="0">
                <a:solidFill>
                  <a:srgbClr val="0A2540"/>
                </a:solidFill>
                <a:latin typeface="Carlito" pitchFamily="34" charset="0"/>
                <a:ea typeface="Carlito" pitchFamily="34" charset="-122"/>
                <a:cs typeface="Carlito" pitchFamily="34" charset="-120"/>
              </a:rPr>
              <a:t>الإطلاق</a:t>
            </a:r>
            <a:endParaRPr lang="en-US" sz="800" dirty="0"/>
          </a:p>
        </p:txBody>
      </p:sp>
      <p:sp>
        <p:nvSpPr>
          <p:cNvPr id="43" name="Text 41"/>
          <p:cNvSpPr/>
          <p:nvPr/>
        </p:nvSpPr>
        <p:spPr>
          <a:xfrm>
            <a:off x="6935596" y="2578894"/>
            <a:ext cx="487745" cy="164592"/>
          </a:xfrm>
          <a:prstGeom prst="rect">
            <a:avLst/>
          </a:prstGeom>
          <a:noFill/>
          <a:ln/>
        </p:spPr>
        <p:txBody>
          <a:bodyPr wrap="none" lIns="0" tIns="0" rIns="0" bIns="0" rtlCol="0" anchor="t"/>
          <a:lstStyle/>
          <a:p>
            <a:pPr algn="ctr" indent="0" marL="0">
              <a:lnSpc>
                <a:spcPts val="844"/>
              </a:lnSpc>
              <a:buNone/>
            </a:pPr>
            <a:r>
              <a:rPr lang="en-US" sz="800" spc="79" kern="0" dirty="0">
                <a:solidFill>
                  <a:srgbClr val="5B6675"/>
                </a:solidFill>
                <a:latin typeface="Carlito" pitchFamily="34" charset="0"/>
                <a:ea typeface="Carlito" pitchFamily="34" charset="-122"/>
                <a:cs typeface="Carlito" pitchFamily="34" charset="-120"/>
              </a:rPr>
              <a:t>LAUNCH</a:t>
            </a:r>
            <a:endParaRPr lang="en-US" sz="800" dirty="0"/>
          </a:p>
        </p:txBody>
      </p:sp>
      <p:sp>
        <p:nvSpPr>
          <p:cNvPr id="44" name="Text 42"/>
          <p:cNvSpPr/>
          <p:nvPr/>
        </p:nvSpPr>
        <p:spPr>
          <a:xfrm>
            <a:off x="8051006" y="1714500"/>
            <a:ext cx="342900" cy="342900"/>
          </a:xfrm>
          <a:prstGeom prst="roundRect">
            <a:avLst>
              <a:gd name="adj" fmla="val 2775000"/>
            </a:avLst>
          </a:prstGeom>
          <a:solidFill>
            <a:srgbClr val="D4A017"/>
          </a:solidFill>
          <a:ln/>
          <a:effectLst>
            <a:outerShdw sx="100000" sy="100000" kx="0" ky="0" algn="bl" rotWithShape="0" blurRad="101600" dist="50800" dir="16200000">
              <a:srgbClr val="FAFAF7">
                <a:alpha val="50000"/>
              </a:srgbClr>
            </a:outerShdw>
          </a:effectLst>
        </p:spPr>
        <p:txBody>
          <a:bodyPr wrap="square" rtlCol="0" anchor="ctr"/>
          <a:lstStyle/>
          <a:p>
            <a:pPr indent="0" marL="0">
              <a:buNone/>
            </a:pPr>
            <a:endParaRPr lang="en-US" dirty="0"/>
          </a:p>
        </p:txBody>
      </p:sp>
      <p:sp>
        <p:nvSpPr>
          <p:cNvPr id="45" name="Text 43"/>
          <p:cNvSpPr/>
          <p:nvPr/>
        </p:nvSpPr>
        <p:spPr>
          <a:xfrm>
            <a:off x="8051006" y="1714500"/>
            <a:ext cx="342900" cy="342900"/>
          </a:xfrm>
          <a:prstGeom prst="rect">
            <a:avLst/>
          </a:prstGeom>
          <a:noFill/>
          <a:ln/>
        </p:spPr>
        <p:txBody>
          <a:bodyPr wrap="none" lIns="0" tIns="0" rIns="0" bIns="0" rtlCol="0" anchor="ctr"/>
          <a:lstStyle/>
          <a:p>
            <a:pPr algn="ctr" indent="0" marL="0">
              <a:lnSpc>
                <a:spcPts val="1181"/>
              </a:lnSpc>
              <a:buNone/>
            </a:pPr>
            <a:r>
              <a:rPr lang="en-US" sz="800" b="1" dirty="0">
                <a:solidFill>
                  <a:srgbClr val="061A2E"/>
                </a:solidFill>
                <a:latin typeface="Liberation Sans Narrow" pitchFamily="34" charset="0"/>
                <a:ea typeface="Liberation Sans Narrow" pitchFamily="34" charset="-122"/>
                <a:cs typeface="Liberation Sans Narrow" pitchFamily="34" charset="-120"/>
              </a:rPr>
              <a:t>08</a:t>
            </a:r>
            <a:endParaRPr lang="en-US" sz="800" dirty="0"/>
          </a:p>
        </p:txBody>
      </p:sp>
      <p:sp>
        <p:nvSpPr>
          <p:cNvPr id="46" name="Text 44"/>
          <p:cNvSpPr/>
          <p:nvPr/>
        </p:nvSpPr>
        <p:spPr>
          <a:xfrm>
            <a:off x="8136731" y="2157413"/>
            <a:ext cx="171450" cy="171450"/>
          </a:xfrm>
          <a:prstGeom prst="rect">
            <a:avLst/>
          </a:prstGeom>
          <a:noFill/>
          <a:ln/>
        </p:spPr>
        <p:txBody>
          <a:bodyPr wrap="none" lIns="0" tIns="0" rIns="0" bIns="0" rtlCol="0" anchor="ctr"/>
          <a:lstStyle/>
          <a:p>
            <a:pPr algn="ctr" indent="0" marL="0">
              <a:buNone/>
            </a:pPr>
            <a:r>
              <a:rPr lang="en-US" sz="1688" dirty="0">
                <a:solidFill>
                  <a:srgbClr val="0A2540"/>
                </a:solidFill>
                <a:latin typeface="Segoe UI Symbol" pitchFamily="34" charset="0"/>
                <a:ea typeface="Segoe UI Symbol" pitchFamily="34" charset="-122"/>
                <a:cs typeface="Segoe UI Symbol" pitchFamily="34" charset="-120"/>
              </a:rPr>
              <a:t>✦</a:t>
            </a:r>
            <a:endParaRPr lang="en-US" sz="1688" dirty="0"/>
          </a:p>
        </p:txBody>
      </p:sp>
      <p:sp>
        <p:nvSpPr>
          <p:cNvPr id="47" name="Text 45"/>
          <p:cNvSpPr/>
          <p:nvPr/>
        </p:nvSpPr>
        <p:spPr>
          <a:xfrm>
            <a:off x="7575344" y="2400300"/>
            <a:ext cx="1294336" cy="151162"/>
          </a:xfrm>
          <a:prstGeom prst="rect">
            <a:avLst/>
          </a:prstGeom>
          <a:noFill/>
          <a:ln/>
        </p:spPr>
        <p:txBody>
          <a:bodyPr wrap="none" lIns="0" tIns="0" rIns="0" bIns="0" rtlCol="0" anchor="t">
            <a:normAutofit/>
          </a:bodyPr>
          <a:lstStyle/>
          <a:p>
            <a:pPr algn="ctr" indent="0" marL="0">
              <a:lnSpc>
                <a:spcPts val="1181"/>
              </a:lnSpc>
              <a:buNone/>
            </a:pPr>
            <a:r>
              <a:rPr lang="en-US" sz="800" b="1" dirty="0">
                <a:solidFill>
                  <a:srgbClr val="0A2540"/>
                </a:solidFill>
                <a:latin typeface="Carlito" pitchFamily="34" charset="0"/>
                <a:ea typeface="Carlito" pitchFamily="34" charset="-122"/>
                <a:cs typeface="Carlito" pitchFamily="34" charset="-120"/>
              </a:rPr>
              <a:t>الدعم والنمو</a:t>
            </a:r>
            <a:endParaRPr lang="en-US" sz="800" dirty="0"/>
          </a:p>
        </p:txBody>
      </p:sp>
      <p:sp>
        <p:nvSpPr>
          <p:cNvPr id="48" name="Text 46"/>
          <p:cNvSpPr/>
          <p:nvPr/>
        </p:nvSpPr>
        <p:spPr>
          <a:xfrm>
            <a:off x="7640903" y="2578894"/>
            <a:ext cx="1163106" cy="164592"/>
          </a:xfrm>
          <a:prstGeom prst="rect">
            <a:avLst/>
          </a:prstGeom>
          <a:noFill/>
          <a:ln/>
        </p:spPr>
        <p:txBody>
          <a:bodyPr wrap="none" lIns="0" tIns="0" rIns="0" bIns="0" rtlCol="0" anchor="t"/>
          <a:lstStyle/>
          <a:p>
            <a:pPr algn="ctr" indent="0" marL="0">
              <a:lnSpc>
                <a:spcPts val="844"/>
              </a:lnSpc>
              <a:buNone/>
            </a:pPr>
            <a:r>
              <a:rPr lang="en-US" sz="800" spc="79" kern="0" dirty="0">
                <a:solidFill>
                  <a:srgbClr val="5B6675"/>
                </a:solidFill>
                <a:latin typeface="Carlito" pitchFamily="34" charset="0"/>
                <a:ea typeface="Carlito" pitchFamily="34" charset="-122"/>
                <a:cs typeface="Carlito" pitchFamily="34" charset="-120"/>
              </a:rPr>
              <a:t>SUPPORT &amp; GROWTH</a:t>
            </a:r>
            <a:endParaRPr lang="en-US" sz="800" dirty="0"/>
          </a:p>
        </p:txBody>
      </p:sp>
      <p:sp>
        <p:nvSpPr>
          <p:cNvPr id="49" name="Text 47"/>
          <p:cNvSpPr/>
          <p:nvPr/>
        </p:nvSpPr>
        <p:spPr>
          <a:xfrm>
            <a:off x="8114206" y="187223"/>
            <a:ext cx="652604" cy="243488"/>
          </a:xfrm>
          <a:prstGeom prst="roundRect">
            <a:avLst>
              <a:gd name="adj" fmla="val 3907985"/>
            </a:avLst>
          </a:prstGeom>
          <a:noFill/>
          <a:ln w="7144">
            <a:solidFill>
              <a:srgbClr val="0A2540"/>
            </a:solidFill>
            <a:prstDash val="solid"/>
          </a:ln>
        </p:spPr>
        <p:txBody>
          <a:bodyPr wrap="square" rtlCol="0" anchor="ctr"/>
          <a:lstStyle/>
          <a:p>
            <a:pPr indent="0" marL="0">
              <a:buNone/>
            </a:pPr>
            <a:endParaRPr lang="en-US" dirty="0"/>
          </a:p>
        </p:txBody>
      </p:sp>
      <p:sp>
        <p:nvSpPr>
          <p:cNvPr id="50" name="Text 48"/>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0A2540"/>
                </a:solidFill>
                <a:latin typeface="Carlito" pitchFamily="34" charset="0"/>
                <a:ea typeface="Carlito" pitchFamily="34" charset="-122"/>
                <a:cs typeface="Carlito" pitchFamily="34" charset="-120"/>
              </a:rPr>
              <a:t>← HOME</a:t>
            </a:r>
            <a:endParaRPr lang="en-US" sz="800" dirty="0"/>
          </a:p>
        </p:txBody>
      </p:sp>
      <p:sp>
        <p:nvSpPr>
          <p:cNvPr id="51" name="Text 49"/>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0A2540">
                    <a:alpha val="65000"/>
                  </a:srgbClr>
                </a:solidFill>
                <a:latin typeface="Liberation Sans Narrow" pitchFamily="34" charset="0"/>
                <a:ea typeface="Liberation Sans Narrow" pitchFamily="34" charset="-122"/>
                <a:cs typeface="Liberation Sans Narrow" pitchFamily="34" charset="-120"/>
              </a:rPr>
              <a:t>22 / 24</a:t>
            </a:r>
            <a:endParaRPr lang="en-US" sz="800" dirty="0"/>
          </a:p>
        </p:txBody>
      </p:sp>
      <p:sp>
        <p:nvSpPr>
          <p:cNvPr id="52" name="Text 50"/>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0A2540"/>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AFAF7"/>
        </a:solidFill>
      </p:bgPr>
    </p:bg>
    <p:spTree>
      <p:nvGrpSpPr>
        <p:cNvPr id="1" name=""/>
        <p:cNvGrpSpPr/>
        <p:nvPr/>
      </p:nvGrpSpPr>
      <p:grpSpPr>
        <a:xfrm>
          <a:off x="0" y="0"/>
          <a:ext cx="0" cy="0"/>
          <a:chOff x="0" y="0"/>
          <a:chExt cx="0" cy="0"/>
        </a:xfrm>
      </p:grpSpPr>
      <p:sp>
        <p:nvSpPr>
          <p:cNvPr id="2" name="Text 0"/>
          <p:cNvSpPr/>
          <p:nvPr/>
        </p:nvSpPr>
        <p:spPr>
          <a:xfrm>
            <a:off x="7258827" y="614363"/>
            <a:ext cx="1485123" cy="128016"/>
          </a:xfrm>
          <a:prstGeom prst="rect">
            <a:avLst/>
          </a:prstGeom>
          <a:noFill/>
          <a:ln/>
        </p:spPr>
        <p:txBody>
          <a:bodyPr wrap="none" lIns="0" tIns="0" rIns="0" bIns="0" rtlCol="0" anchor="t"/>
          <a:lstStyle/>
          <a:p>
            <a:pPr algn="r" indent="0" marL="0">
              <a:lnSpc>
                <a:spcPts val="1013"/>
              </a:lnSpc>
              <a:buNone/>
            </a:pPr>
            <a:r>
              <a:rPr lang="en-US" sz="800" spc="162" kern="0" dirty="0">
                <a:solidFill>
                  <a:srgbClr val="D4A017"/>
                </a:solidFill>
                <a:latin typeface="Carlito" pitchFamily="34" charset="0"/>
                <a:ea typeface="Carlito" pitchFamily="34" charset="-122"/>
                <a:cs typeface="Carlito" pitchFamily="34" charset="-120"/>
              </a:rPr>
              <a:t>WHY US · لماذا مشهارتك</a:t>
            </a:r>
            <a:endParaRPr lang="en-US" sz="800" dirty="0"/>
          </a:p>
        </p:txBody>
      </p:sp>
      <p:sp>
        <p:nvSpPr>
          <p:cNvPr id="3" name="Text 1"/>
          <p:cNvSpPr/>
          <p:nvPr/>
        </p:nvSpPr>
        <p:spPr>
          <a:xfrm>
            <a:off x="6567891" y="814388"/>
            <a:ext cx="2176059" cy="408337"/>
          </a:xfrm>
          <a:prstGeom prst="rect">
            <a:avLst/>
          </a:prstGeom>
          <a:noFill/>
          <a:ln/>
        </p:spPr>
        <p:txBody>
          <a:bodyPr wrap="none" lIns="0" tIns="0" rIns="0" bIns="0" rtlCol="0" anchor="t">
            <a:normAutofit/>
          </a:bodyPr>
          <a:lstStyle/>
          <a:p>
            <a:pPr algn="r" indent="0" marL="0">
              <a:lnSpc>
                <a:spcPts val="3206"/>
              </a:lnSpc>
              <a:buNone/>
            </a:pPr>
            <a:r>
              <a:rPr lang="en-US" sz="2138" b="1" dirty="0">
                <a:solidFill>
                  <a:srgbClr val="0A2540"/>
                </a:solidFill>
                <a:latin typeface="Carlito" pitchFamily="34" charset="0"/>
                <a:ea typeface="Carlito" pitchFamily="34" charset="-122"/>
                <a:cs typeface="Carlito" pitchFamily="34" charset="-120"/>
              </a:rPr>
              <a:t>لماذا مشهارتك</a:t>
            </a:r>
            <a:endParaRPr lang="en-US" sz="2138" dirty="0"/>
          </a:p>
        </p:txBody>
      </p:sp>
      <p:sp>
        <p:nvSpPr>
          <p:cNvPr id="4" name="Text 2"/>
          <p:cNvSpPr/>
          <p:nvPr/>
        </p:nvSpPr>
        <p:spPr>
          <a:xfrm>
            <a:off x="6738708" y="1250156"/>
            <a:ext cx="2005242" cy="164592"/>
          </a:xfrm>
          <a:prstGeom prst="rect">
            <a:avLst/>
          </a:prstGeom>
          <a:noFill/>
          <a:ln/>
        </p:spPr>
        <p:txBody>
          <a:bodyPr wrap="square" lIns="0" tIns="0" rIns="0" bIns="0" rtlCol="0" anchor="t"/>
          <a:lstStyle/>
          <a:p>
            <a:pPr algn="r" indent="0" marL="0">
              <a:lnSpc>
                <a:spcPts val="1181"/>
              </a:lnSpc>
              <a:buNone/>
            </a:pPr>
            <a:r>
              <a:rPr lang="en-US" sz="788" dirty="0">
                <a:solidFill>
                  <a:srgbClr val="5B6675"/>
                </a:solidFill>
                <a:latin typeface="Carlito" pitchFamily="34" charset="0"/>
                <a:ea typeface="Carlito" pitchFamily="34" charset="-122"/>
                <a:cs typeface="Carlito" pitchFamily="34" charset="-120"/>
              </a:rPr>
              <a:t>Four pillars that make us the right partner.</a:t>
            </a:r>
            <a:endParaRPr lang="en-US" sz="788" dirty="0"/>
          </a:p>
        </p:txBody>
      </p:sp>
      <p:sp>
        <p:nvSpPr>
          <p:cNvPr id="5" name="Text 3"/>
          <p:cNvSpPr/>
          <p:nvPr/>
        </p:nvSpPr>
        <p:spPr>
          <a:xfrm>
            <a:off x="4639866" y="1503759"/>
            <a:ext cx="4100513" cy="1635919"/>
          </a:xfrm>
          <a:prstGeom prst="roundRect">
            <a:avLst>
              <a:gd name="adj" fmla="val 8151"/>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6" name="Text 4"/>
          <p:cNvSpPr/>
          <p:nvPr/>
        </p:nvSpPr>
        <p:spPr>
          <a:xfrm>
            <a:off x="4772025" y="1635919"/>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7" name="Text 5"/>
          <p:cNvSpPr/>
          <p:nvPr/>
        </p:nvSpPr>
        <p:spPr>
          <a:xfrm>
            <a:off x="8322469" y="1678781"/>
            <a:ext cx="228600" cy="228600"/>
          </a:xfrm>
          <a:prstGeom prst="rect">
            <a:avLst/>
          </a:prstGeom>
          <a:noFill/>
          <a:ln/>
        </p:spPr>
        <p:txBody>
          <a:bodyPr wrap="none" lIns="0" tIns="0" rIns="0" bIns="0" rtlCol="0" anchor="ctr"/>
          <a:lstStyle/>
          <a:p>
            <a:pPr algn="ctr" indent="0" marL="0">
              <a:buNone/>
            </a:pPr>
            <a:r>
              <a:rPr lang="en-US" sz="2250" dirty="0">
                <a:solidFill>
                  <a:srgbClr val="D4A017"/>
                </a:solidFill>
                <a:latin typeface="Segoe UI Symbol" pitchFamily="34" charset="0"/>
                <a:ea typeface="Segoe UI Symbol" pitchFamily="34" charset="-122"/>
                <a:cs typeface="Segoe UI Symbol" pitchFamily="34" charset="-120"/>
              </a:rPr>
              <a:t>⚒</a:t>
            </a:r>
            <a:endParaRPr lang="en-US" sz="2250" dirty="0"/>
          </a:p>
        </p:txBody>
      </p:sp>
      <p:sp>
        <p:nvSpPr>
          <p:cNvPr id="8" name="Text 6"/>
          <p:cNvSpPr/>
          <p:nvPr/>
        </p:nvSpPr>
        <p:spPr>
          <a:xfrm>
            <a:off x="4829175" y="2007394"/>
            <a:ext cx="3721894" cy="215456"/>
          </a:xfrm>
          <a:prstGeom prst="rect">
            <a:avLst/>
          </a:prstGeom>
          <a:noFill/>
          <a:ln/>
        </p:spPr>
        <p:txBody>
          <a:bodyPr wrap="none" lIns="0" tIns="0" rIns="0" bIns="0" rtlCol="0" anchor="t">
            <a:normAutofit/>
          </a:bodyPr>
          <a:lstStyle/>
          <a:p>
            <a:pPr algn="r" indent="0" marL="0">
              <a:lnSpc>
                <a:spcPts val="1688"/>
              </a:lnSpc>
              <a:buNone/>
            </a:pPr>
            <a:r>
              <a:rPr lang="en-US" sz="1125" b="1" dirty="0">
                <a:solidFill>
                  <a:srgbClr val="0A2540"/>
                </a:solidFill>
                <a:latin typeface="Carlito" pitchFamily="34" charset="0"/>
                <a:ea typeface="Carlito" pitchFamily="34" charset="-122"/>
                <a:cs typeface="Carlito" pitchFamily="34" charset="-120"/>
              </a:rPr>
              <a:t>التقنية</a:t>
            </a:r>
            <a:endParaRPr lang="en-US" sz="1125" dirty="0"/>
          </a:p>
        </p:txBody>
      </p:sp>
      <p:sp>
        <p:nvSpPr>
          <p:cNvPr id="9" name="Text 7"/>
          <p:cNvSpPr/>
          <p:nvPr/>
        </p:nvSpPr>
        <p:spPr>
          <a:xfrm>
            <a:off x="4829175" y="2250281"/>
            <a:ext cx="3721894" cy="164592"/>
          </a:xfrm>
          <a:prstGeom prst="rect">
            <a:avLst/>
          </a:prstGeom>
          <a:noFill/>
          <a:ln/>
        </p:spPr>
        <p:txBody>
          <a:bodyPr wrap="none" lIns="0" tIns="0" rIns="0" bIns="0" rtlCol="0" anchor="t"/>
          <a:lstStyle/>
          <a:p>
            <a:pPr algn="r" indent="0" marL="0">
              <a:lnSpc>
                <a:spcPts val="928"/>
              </a:lnSpc>
              <a:buNone/>
            </a:pPr>
            <a:r>
              <a:rPr lang="en-US" sz="800" spc="99" kern="0" dirty="0">
                <a:solidFill>
                  <a:srgbClr val="5B6675"/>
                </a:solidFill>
                <a:latin typeface="Carlito" pitchFamily="34" charset="0"/>
                <a:ea typeface="Carlito" pitchFamily="34" charset="-122"/>
                <a:cs typeface="Carlito" pitchFamily="34" charset="-120"/>
              </a:rPr>
              <a:t>TECHNOLOGY</a:t>
            </a:r>
            <a:endParaRPr lang="en-US" sz="800" dirty="0"/>
          </a:p>
        </p:txBody>
      </p:sp>
      <p:sp>
        <p:nvSpPr>
          <p:cNvPr id="10" name="Text 8"/>
          <p:cNvSpPr/>
          <p:nvPr/>
        </p:nvSpPr>
        <p:spPr>
          <a:xfrm>
            <a:off x="4829175" y="2453878"/>
            <a:ext cx="3721894" cy="394825"/>
          </a:xfrm>
          <a:prstGeom prst="rect">
            <a:avLst/>
          </a:prstGeom>
          <a:noFill/>
          <a:ln/>
        </p:spPr>
        <p:txBody>
          <a:bodyPr wrap="square" lIns="0" tIns="0" rIns="0" bIns="0" rtlCol="0" anchor="t"/>
          <a:lstStyle/>
          <a:p>
            <a:pPr algn="r" indent="0" marL="0">
              <a:lnSpc>
                <a:spcPts val="1418"/>
              </a:lnSpc>
              <a:buNone/>
            </a:pPr>
            <a:r>
              <a:rPr lang="en-US" sz="800" dirty="0">
                <a:solidFill>
                  <a:srgbClr val="2A3340"/>
                </a:solidFill>
                <a:latin typeface="Carlito" pitchFamily="34" charset="0"/>
                <a:ea typeface="Carlito" pitchFamily="34" charset="-122"/>
                <a:cs typeface="Carlito" pitchFamily="34" charset="-120"/>
              </a:rPr>
              <a:t>فريق مهندسين ممارسين يبني منتجات رقمية موثوقة وقابلة للتوسع، بكود نظيف وقرارات موثّقة.</a:t>
            </a:r>
            <a:endParaRPr lang="en-US" sz="800" dirty="0"/>
          </a:p>
        </p:txBody>
      </p:sp>
      <p:sp>
        <p:nvSpPr>
          <p:cNvPr id="11" name="Text 9"/>
          <p:cNvSpPr/>
          <p:nvPr/>
        </p:nvSpPr>
        <p:spPr>
          <a:xfrm>
            <a:off x="403622" y="1503759"/>
            <a:ext cx="4100513" cy="1635919"/>
          </a:xfrm>
          <a:prstGeom prst="roundRect">
            <a:avLst>
              <a:gd name="adj" fmla="val 8151"/>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12" name="Text 10"/>
          <p:cNvSpPr/>
          <p:nvPr/>
        </p:nvSpPr>
        <p:spPr>
          <a:xfrm>
            <a:off x="535781" y="1635919"/>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13" name="Text 11"/>
          <p:cNvSpPr/>
          <p:nvPr/>
        </p:nvSpPr>
        <p:spPr>
          <a:xfrm>
            <a:off x="4086225" y="1678781"/>
            <a:ext cx="228600" cy="228600"/>
          </a:xfrm>
          <a:prstGeom prst="rect">
            <a:avLst/>
          </a:prstGeom>
          <a:noFill/>
          <a:ln/>
        </p:spPr>
        <p:txBody>
          <a:bodyPr wrap="none" lIns="0" tIns="0" rIns="0" bIns="0" rtlCol="0" anchor="ctr"/>
          <a:lstStyle/>
          <a:p>
            <a:pPr algn="ctr" indent="0" marL="0">
              <a:buNone/>
            </a:pPr>
            <a:r>
              <a:rPr lang="en-US" sz="2250" dirty="0">
                <a:solidFill>
                  <a:srgbClr val="D4A017"/>
                </a:solidFill>
                <a:latin typeface="Segoe UI Symbol" pitchFamily="34" charset="0"/>
                <a:ea typeface="Segoe UI Symbol" pitchFamily="34" charset="-122"/>
                <a:cs typeface="Segoe UI Symbol" pitchFamily="34" charset="-120"/>
              </a:rPr>
              <a:t>◖</a:t>
            </a:r>
            <a:endParaRPr lang="en-US" sz="2250" dirty="0"/>
          </a:p>
        </p:txBody>
      </p:sp>
      <p:sp>
        <p:nvSpPr>
          <p:cNvPr id="14" name="Text 12"/>
          <p:cNvSpPr/>
          <p:nvPr/>
        </p:nvSpPr>
        <p:spPr>
          <a:xfrm>
            <a:off x="592931" y="2007394"/>
            <a:ext cx="3721894" cy="215456"/>
          </a:xfrm>
          <a:prstGeom prst="rect">
            <a:avLst/>
          </a:prstGeom>
          <a:noFill/>
          <a:ln/>
        </p:spPr>
        <p:txBody>
          <a:bodyPr wrap="none" lIns="0" tIns="0" rIns="0" bIns="0" rtlCol="0" anchor="t">
            <a:normAutofit/>
          </a:bodyPr>
          <a:lstStyle/>
          <a:p>
            <a:pPr algn="r" indent="0" marL="0">
              <a:lnSpc>
                <a:spcPts val="1688"/>
              </a:lnSpc>
              <a:buNone/>
            </a:pPr>
            <a:r>
              <a:rPr lang="en-US" sz="1125" b="1" dirty="0">
                <a:solidFill>
                  <a:srgbClr val="0A2540"/>
                </a:solidFill>
                <a:latin typeface="Carlito" pitchFamily="34" charset="0"/>
                <a:ea typeface="Carlito" pitchFamily="34" charset="-122"/>
                <a:cs typeface="Carlito" pitchFamily="34" charset="-120"/>
              </a:rPr>
              <a:t>التسويق</a:t>
            </a:r>
            <a:endParaRPr lang="en-US" sz="1125" dirty="0"/>
          </a:p>
        </p:txBody>
      </p:sp>
      <p:sp>
        <p:nvSpPr>
          <p:cNvPr id="15" name="Text 13"/>
          <p:cNvSpPr/>
          <p:nvPr/>
        </p:nvSpPr>
        <p:spPr>
          <a:xfrm>
            <a:off x="592931" y="2250281"/>
            <a:ext cx="3721894" cy="164592"/>
          </a:xfrm>
          <a:prstGeom prst="rect">
            <a:avLst/>
          </a:prstGeom>
          <a:noFill/>
          <a:ln/>
        </p:spPr>
        <p:txBody>
          <a:bodyPr wrap="none" lIns="0" tIns="0" rIns="0" bIns="0" rtlCol="0" anchor="t"/>
          <a:lstStyle/>
          <a:p>
            <a:pPr algn="r" indent="0" marL="0">
              <a:lnSpc>
                <a:spcPts val="928"/>
              </a:lnSpc>
              <a:buNone/>
            </a:pPr>
            <a:r>
              <a:rPr lang="en-US" sz="800" spc="99" kern="0" dirty="0">
                <a:solidFill>
                  <a:srgbClr val="5B6675"/>
                </a:solidFill>
                <a:latin typeface="Carlito" pitchFamily="34" charset="0"/>
                <a:ea typeface="Carlito" pitchFamily="34" charset="-122"/>
                <a:cs typeface="Carlito" pitchFamily="34" charset="-120"/>
              </a:rPr>
              <a:t>MARKETING</a:t>
            </a:r>
            <a:endParaRPr lang="en-US" sz="800" dirty="0"/>
          </a:p>
        </p:txBody>
      </p:sp>
      <p:sp>
        <p:nvSpPr>
          <p:cNvPr id="16" name="Text 14"/>
          <p:cNvSpPr/>
          <p:nvPr/>
        </p:nvSpPr>
        <p:spPr>
          <a:xfrm>
            <a:off x="592931" y="2453878"/>
            <a:ext cx="3721894" cy="197412"/>
          </a:xfrm>
          <a:prstGeom prst="rect">
            <a:avLst/>
          </a:prstGeom>
          <a:noFill/>
          <a:ln/>
        </p:spPr>
        <p:txBody>
          <a:bodyPr wrap="square" lIns="0" tIns="0" rIns="0" bIns="0" rtlCol="0" anchor="t"/>
          <a:lstStyle/>
          <a:p>
            <a:pPr algn="r" indent="0" marL="0">
              <a:lnSpc>
                <a:spcPts val="1418"/>
              </a:lnSpc>
              <a:buNone/>
            </a:pPr>
            <a:r>
              <a:rPr lang="en-US" sz="788" dirty="0">
                <a:solidFill>
                  <a:srgbClr val="2A3340"/>
                </a:solidFill>
                <a:latin typeface="Carlito" pitchFamily="34" charset="0"/>
                <a:ea typeface="Carlito" pitchFamily="34" charset="-122"/>
                <a:cs typeface="Carlito" pitchFamily="34" charset="-120"/>
              </a:rPr>
              <a:t>حضور رقمي مبني على استراتيجية وفهم الجمهور، لا على نشر عشوائي أو تقليد للمنافسين.</a:t>
            </a:r>
            <a:endParaRPr lang="en-US" sz="788" dirty="0"/>
          </a:p>
        </p:txBody>
      </p:sp>
      <p:sp>
        <p:nvSpPr>
          <p:cNvPr id="17" name="Text 15"/>
          <p:cNvSpPr/>
          <p:nvPr/>
        </p:nvSpPr>
        <p:spPr>
          <a:xfrm>
            <a:off x="4639866" y="3275409"/>
            <a:ext cx="4100513" cy="1635919"/>
          </a:xfrm>
          <a:prstGeom prst="roundRect">
            <a:avLst>
              <a:gd name="adj" fmla="val 8151"/>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18" name="Text 16"/>
          <p:cNvSpPr/>
          <p:nvPr/>
        </p:nvSpPr>
        <p:spPr>
          <a:xfrm>
            <a:off x="4772025" y="3407569"/>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19" name="Text 17"/>
          <p:cNvSpPr/>
          <p:nvPr/>
        </p:nvSpPr>
        <p:spPr>
          <a:xfrm>
            <a:off x="8322469" y="3450431"/>
            <a:ext cx="228600" cy="228600"/>
          </a:xfrm>
          <a:prstGeom prst="rect">
            <a:avLst/>
          </a:prstGeom>
          <a:noFill/>
          <a:ln/>
        </p:spPr>
        <p:txBody>
          <a:bodyPr wrap="none" lIns="0" tIns="0" rIns="0" bIns="0" rtlCol="0" anchor="ctr"/>
          <a:lstStyle/>
          <a:p>
            <a:pPr algn="ctr" indent="0" marL="0">
              <a:buNone/>
            </a:pPr>
            <a:r>
              <a:rPr lang="en-US" sz="2250" dirty="0">
                <a:solidFill>
                  <a:srgbClr val="D4A017"/>
                </a:solidFill>
                <a:latin typeface="Segoe UI Symbol" pitchFamily="34" charset="0"/>
                <a:ea typeface="Segoe UI Symbol" pitchFamily="34" charset="-122"/>
                <a:cs typeface="Segoe UI Symbol" pitchFamily="34" charset="-120"/>
              </a:rPr>
              <a:t>✦</a:t>
            </a:r>
            <a:endParaRPr lang="en-US" sz="2250" dirty="0"/>
          </a:p>
        </p:txBody>
      </p:sp>
      <p:sp>
        <p:nvSpPr>
          <p:cNvPr id="20" name="Text 18"/>
          <p:cNvSpPr/>
          <p:nvPr/>
        </p:nvSpPr>
        <p:spPr>
          <a:xfrm>
            <a:off x="4829175" y="3779044"/>
            <a:ext cx="3721894" cy="215456"/>
          </a:xfrm>
          <a:prstGeom prst="rect">
            <a:avLst/>
          </a:prstGeom>
          <a:noFill/>
          <a:ln/>
        </p:spPr>
        <p:txBody>
          <a:bodyPr wrap="none" lIns="0" tIns="0" rIns="0" bIns="0" rtlCol="0" anchor="t">
            <a:normAutofit/>
          </a:bodyPr>
          <a:lstStyle/>
          <a:p>
            <a:pPr algn="r" indent="0" marL="0">
              <a:lnSpc>
                <a:spcPts val="1688"/>
              </a:lnSpc>
              <a:buNone/>
            </a:pPr>
            <a:r>
              <a:rPr lang="en-US" sz="1125" b="1" dirty="0">
                <a:solidFill>
                  <a:srgbClr val="0A2540"/>
                </a:solidFill>
                <a:latin typeface="Carlito" pitchFamily="34" charset="0"/>
                <a:ea typeface="Carlito" pitchFamily="34" charset="-122"/>
                <a:cs typeface="Carlito" pitchFamily="34" charset="-120"/>
              </a:rPr>
              <a:t>الإبداع</a:t>
            </a:r>
            <a:endParaRPr lang="en-US" sz="1125" dirty="0"/>
          </a:p>
        </p:txBody>
      </p:sp>
      <p:sp>
        <p:nvSpPr>
          <p:cNvPr id="21" name="Text 19"/>
          <p:cNvSpPr/>
          <p:nvPr/>
        </p:nvSpPr>
        <p:spPr>
          <a:xfrm>
            <a:off x="4829175" y="4021931"/>
            <a:ext cx="3721894" cy="164592"/>
          </a:xfrm>
          <a:prstGeom prst="rect">
            <a:avLst/>
          </a:prstGeom>
          <a:noFill/>
          <a:ln/>
        </p:spPr>
        <p:txBody>
          <a:bodyPr wrap="none" lIns="0" tIns="0" rIns="0" bIns="0" rtlCol="0" anchor="t"/>
          <a:lstStyle/>
          <a:p>
            <a:pPr algn="r" indent="0" marL="0">
              <a:lnSpc>
                <a:spcPts val="928"/>
              </a:lnSpc>
              <a:buNone/>
            </a:pPr>
            <a:r>
              <a:rPr lang="en-US" sz="800" spc="99" kern="0" dirty="0">
                <a:solidFill>
                  <a:srgbClr val="5B6675"/>
                </a:solidFill>
                <a:latin typeface="Carlito" pitchFamily="34" charset="0"/>
                <a:ea typeface="Carlito" pitchFamily="34" charset="-122"/>
                <a:cs typeface="Carlito" pitchFamily="34" charset="-120"/>
              </a:rPr>
              <a:t>CREATIVE</a:t>
            </a:r>
            <a:endParaRPr lang="en-US" sz="800" dirty="0"/>
          </a:p>
        </p:txBody>
      </p:sp>
      <p:sp>
        <p:nvSpPr>
          <p:cNvPr id="22" name="Text 20"/>
          <p:cNvSpPr/>
          <p:nvPr/>
        </p:nvSpPr>
        <p:spPr>
          <a:xfrm>
            <a:off x="4829175" y="4225528"/>
            <a:ext cx="3721894" cy="197412"/>
          </a:xfrm>
          <a:prstGeom prst="rect">
            <a:avLst/>
          </a:prstGeom>
          <a:noFill/>
          <a:ln/>
        </p:spPr>
        <p:txBody>
          <a:bodyPr wrap="square" lIns="0" tIns="0" rIns="0" bIns="0" rtlCol="0" anchor="t"/>
          <a:lstStyle/>
          <a:p>
            <a:pPr algn="r" indent="0" marL="0">
              <a:lnSpc>
                <a:spcPts val="1418"/>
              </a:lnSpc>
              <a:buNone/>
            </a:pPr>
            <a:r>
              <a:rPr lang="en-US" sz="800" dirty="0">
                <a:solidFill>
                  <a:srgbClr val="2A3340"/>
                </a:solidFill>
                <a:latin typeface="Carlito" pitchFamily="34" charset="0"/>
                <a:ea typeface="Carlito" pitchFamily="34" charset="-122"/>
                <a:cs typeface="Carlito" pitchFamily="34" charset="-120"/>
              </a:rPr>
              <a:t>تصميم وهوية ومحتوى مرئي يصنع انطباعاً لا يُنسى ويُحقق أثراً حقيقياً لعلامتك.</a:t>
            </a:r>
            <a:endParaRPr lang="en-US" sz="800" dirty="0"/>
          </a:p>
        </p:txBody>
      </p:sp>
      <p:sp>
        <p:nvSpPr>
          <p:cNvPr id="23" name="Text 21"/>
          <p:cNvSpPr/>
          <p:nvPr/>
        </p:nvSpPr>
        <p:spPr>
          <a:xfrm>
            <a:off x="403622" y="3275409"/>
            <a:ext cx="4100513" cy="1635919"/>
          </a:xfrm>
          <a:prstGeom prst="roundRect">
            <a:avLst>
              <a:gd name="adj" fmla="val 8151"/>
            </a:avLst>
          </a:prstGeom>
          <a:solidFill>
            <a:srgbClr val="FFFFFF"/>
          </a:solidFill>
          <a:ln w="7144">
            <a:solidFill>
              <a:srgbClr val="0A2540"/>
            </a:solidFill>
            <a:prstDash val="solid"/>
          </a:ln>
        </p:spPr>
        <p:txBody>
          <a:bodyPr wrap="square" rtlCol="0" anchor="ctr"/>
          <a:lstStyle/>
          <a:p>
            <a:pPr indent="0" marL="0">
              <a:buNone/>
            </a:pPr>
            <a:endParaRPr lang="en-US" dirty="0"/>
          </a:p>
        </p:txBody>
      </p:sp>
      <p:sp>
        <p:nvSpPr>
          <p:cNvPr id="24" name="Text 22"/>
          <p:cNvSpPr/>
          <p:nvPr/>
        </p:nvSpPr>
        <p:spPr>
          <a:xfrm>
            <a:off x="535781" y="3407569"/>
            <a:ext cx="21431" cy="171450"/>
          </a:xfrm>
          <a:prstGeom prst="roundRect">
            <a:avLst>
              <a:gd name="adj" fmla="val 88890"/>
            </a:avLst>
          </a:prstGeom>
          <a:solidFill>
            <a:srgbClr val="D4A017"/>
          </a:solidFill>
          <a:ln/>
        </p:spPr>
        <p:txBody>
          <a:bodyPr wrap="square" rtlCol="0" anchor="ctr"/>
          <a:lstStyle/>
          <a:p>
            <a:pPr indent="0" marL="0">
              <a:buNone/>
            </a:pPr>
            <a:endParaRPr lang="en-US" dirty="0"/>
          </a:p>
        </p:txBody>
      </p:sp>
      <p:sp>
        <p:nvSpPr>
          <p:cNvPr id="25" name="Text 23"/>
          <p:cNvSpPr/>
          <p:nvPr/>
        </p:nvSpPr>
        <p:spPr>
          <a:xfrm>
            <a:off x="4086225" y="3450431"/>
            <a:ext cx="228600" cy="228600"/>
          </a:xfrm>
          <a:prstGeom prst="rect">
            <a:avLst/>
          </a:prstGeom>
          <a:noFill/>
          <a:ln/>
        </p:spPr>
        <p:txBody>
          <a:bodyPr wrap="none" lIns="0" tIns="0" rIns="0" bIns="0" rtlCol="0" anchor="ctr"/>
          <a:lstStyle/>
          <a:p>
            <a:pPr algn="ctr" indent="0" marL="0">
              <a:buNone/>
            </a:pPr>
            <a:r>
              <a:rPr lang="en-US" sz="2250" dirty="0">
                <a:solidFill>
                  <a:srgbClr val="D4A017"/>
                </a:solidFill>
                <a:latin typeface="Segoe UI Symbol" pitchFamily="34" charset="0"/>
                <a:ea typeface="Segoe UI Symbol" pitchFamily="34" charset="-122"/>
                <a:cs typeface="Segoe UI Symbol" pitchFamily="34" charset="-120"/>
              </a:rPr>
              <a:t>✻</a:t>
            </a:r>
            <a:endParaRPr lang="en-US" sz="2250" dirty="0"/>
          </a:p>
        </p:txBody>
      </p:sp>
      <p:sp>
        <p:nvSpPr>
          <p:cNvPr id="26" name="Text 24"/>
          <p:cNvSpPr/>
          <p:nvPr/>
        </p:nvSpPr>
        <p:spPr>
          <a:xfrm>
            <a:off x="592931" y="3779044"/>
            <a:ext cx="3721894" cy="215456"/>
          </a:xfrm>
          <a:prstGeom prst="rect">
            <a:avLst/>
          </a:prstGeom>
          <a:noFill/>
          <a:ln/>
        </p:spPr>
        <p:txBody>
          <a:bodyPr wrap="none" lIns="0" tIns="0" rIns="0" bIns="0" rtlCol="0" anchor="t">
            <a:normAutofit/>
          </a:bodyPr>
          <a:lstStyle/>
          <a:p>
            <a:pPr algn="r" indent="0" marL="0">
              <a:lnSpc>
                <a:spcPts val="1688"/>
              </a:lnSpc>
              <a:buNone/>
            </a:pPr>
            <a:r>
              <a:rPr lang="en-US" sz="1125" b="1" dirty="0">
                <a:solidFill>
                  <a:srgbClr val="0A2540"/>
                </a:solidFill>
                <a:latin typeface="Carlito" pitchFamily="34" charset="0"/>
                <a:ea typeface="Carlito" pitchFamily="34" charset="-122"/>
                <a:cs typeface="Carlito" pitchFamily="34" charset="-120"/>
              </a:rPr>
              <a:t>الشراكة</a:t>
            </a:r>
            <a:endParaRPr lang="en-US" sz="1125" dirty="0"/>
          </a:p>
        </p:txBody>
      </p:sp>
      <p:sp>
        <p:nvSpPr>
          <p:cNvPr id="27" name="Text 25"/>
          <p:cNvSpPr/>
          <p:nvPr/>
        </p:nvSpPr>
        <p:spPr>
          <a:xfrm>
            <a:off x="592931" y="4021931"/>
            <a:ext cx="3721894" cy="164592"/>
          </a:xfrm>
          <a:prstGeom prst="rect">
            <a:avLst/>
          </a:prstGeom>
          <a:noFill/>
          <a:ln/>
        </p:spPr>
        <p:txBody>
          <a:bodyPr wrap="none" lIns="0" tIns="0" rIns="0" bIns="0" rtlCol="0" anchor="t"/>
          <a:lstStyle/>
          <a:p>
            <a:pPr algn="r" indent="0" marL="0">
              <a:lnSpc>
                <a:spcPts val="928"/>
              </a:lnSpc>
              <a:buNone/>
            </a:pPr>
            <a:r>
              <a:rPr lang="en-US" sz="800" spc="99" kern="0" dirty="0">
                <a:solidFill>
                  <a:srgbClr val="5B6675"/>
                </a:solidFill>
                <a:latin typeface="Carlito" pitchFamily="34" charset="0"/>
                <a:ea typeface="Carlito" pitchFamily="34" charset="-122"/>
                <a:cs typeface="Carlito" pitchFamily="34" charset="-120"/>
              </a:rPr>
              <a:t>PARTNERSHIP</a:t>
            </a:r>
            <a:endParaRPr lang="en-US" sz="800" dirty="0"/>
          </a:p>
        </p:txBody>
      </p:sp>
      <p:sp>
        <p:nvSpPr>
          <p:cNvPr id="28" name="Text 26"/>
          <p:cNvSpPr/>
          <p:nvPr/>
        </p:nvSpPr>
        <p:spPr>
          <a:xfrm>
            <a:off x="592931" y="4225528"/>
            <a:ext cx="3721894" cy="197412"/>
          </a:xfrm>
          <a:prstGeom prst="rect">
            <a:avLst/>
          </a:prstGeom>
          <a:noFill/>
          <a:ln/>
        </p:spPr>
        <p:txBody>
          <a:bodyPr wrap="square" lIns="0" tIns="0" rIns="0" bIns="0" rtlCol="0" anchor="t"/>
          <a:lstStyle/>
          <a:p>
            <a:pPr algn="r" indent="0" marL="0">
              <a:lnSpc>
                <a:spcPts val="1418"/>
              </a:lnSpc>
              <a:buNone/>
            </a:pPr>
            <a:r>
              <a:rPr lang="en-US" sz="788" dirty="0">
                <a:solidFill>
                  <a:srgbClr val="2A3340"/>
                </a:solidFill>
                <a:latin typeface="Carlito" pitchFamily="34" charset="0"/>
                <a:ea typeface="Carlito" pitchFamily="34" charset="-122"/>
                <a:cs typeface="Carlito" pitchFamily="34" charset="-120"/>
              </a:rPr>
              <a:t>علاقة طويلة المدى، تواصل واضح، ودعم مستمر بعد الإطلاق — لا اختفاء بعد التسليم.</a:t>
            </a:r>
            <a:endParaRPr lang="en-US" sz="788" dirty="0"/>
          </a:p>
        </p:txBody>
      </p:sp>
      <p:sp>
        <p:nvSpPr>
          <p:cNvPr id="29" name="Text 27"/>
          <p:cNvSpPr/>
          <p:nvPr/>
        </p:nvSpPr>
        <p:spPr>
          <a:xfrm>
            <a:off x="400050" y="4775597"/>
            <a:ext cx="8343900" cy="7144"/>
          </a:xfrm>
          <a:prstGeom prst="rect">
            <a:avLst/>
          </a:prstGeom>
          <a:solidFill>
            <a:srgbClr val="D4A017">
              <a:alpha val="40000"/>
            </a:srgbClr>
          </a:solidFill>
          <a:ln/>
        </p:spPr>
        <p:txBody>
          <a:bodyPr wrap="square" rtlCol="0" anchor="ctr"/>
          <a:lstStyle/>
          <a:p>
            <a:pPr indent="0" marL="0">
              <a:buNone/>
            </a:pPr>
            <a:endParaRPr lang="en-US" dirty="0"/>
          </a:p>
        </p:txBody>
      </p:sp>
      <p:sp>
        <p:nvSpPr>
          <p:cNvPr id="30" name="Text 28"/>
          <p:cNvSpPr/>
          <p:nvPr/>
        </p:nvSpPr>
        <p:spPr>
          <a:xfrm>
            <a:off x="0" y="4854178"/>
            <a:ext cx="8636000" cy="164592"/>
          </a:xfrm>
          <a:prstGeom prst="rect">
            <a:avLst/>
          </a:prstGeom>
          <a:noFill/>
          <a:ln/>
        </p:spPr>
        <p:txBody>
          <a:bodyPr wrap="square" lIns="0" tIns="0" rIns="0" bIns="0" rtlCol="0" anchor="t"/>
          <a:lstStyle/>
          <a:p>
            <a:pPr algn="ctr" indent="0" marL="0">
              <a:lnSpc>
                <a:spcPts val="928"/>
              </a:lnSpc>
              <a:buNone/>
            </a:pPr>
            <a:r>
              <a:rPr lang="en-US" sz="800" spc="124" kern="0" dirty="0">
                <a:solidFill>
                  <a:srgbClr val="5B6675"/>
                </a:solidFill>
                <a:latin typeface="Carlito" pitchFamily="34" charset="0"/>
                <a:ea typeface="Carlito" pitchFamily="34" charset="-122"/>
                <a:cs typeface="Carlito" pitchFamily="34" charset="-120"/>
              </a:rPr>
              <a:t>4 PILLARS · TECH · MARKETING · CREATIVE · PARTNERSHIP</a:t>
            </a:r>
            <a:endParaRPr lang="en-US" sz="800" dirty="0"/>
          </a:p>
        </p:txBody>
      </p:sp>
      <p:sp>
        <p:nvSpPr>
          <p:cNvPr id="31" name="Text 29"/>
          <p:cNvSpPr/>
          <p:nvPr/>
        </p:nvSpPr>
        <p:spPr>
          <a:xfrm>
            <a:off x="8114206" y="187223"/>
            <a:ext cx="652604" cy="243488"/>
          </a:xfrm>
          <a:prstGeom prst="roundRect">
            <a:avLst>
              <a:gd name="adj" fmla="val 3907985"/>
            </a:avLst>
          </a:prstGeom>
          <a:noFill/>
          <a:ln w="7144">
            <a:solidFill>
              <a:srgbClr val="0A2540"/>
            </a:solidFill>
            <a:prstDash val="solid"/>
          </a:ln>
        </p:spPr>
        <p:txBody>
          <a:bodyPr wrap="square" rtlCol="0" anchor="ctr"/>
          <a:lstStyle/>
          <a:p>
            <a:pPr indent="0" marL="0">
              <a:buNone/>
            </a:pPr>
            <a:endParaRPr lang="en-US" dirty="0"/>
          </a:p>
        </p:txBody>
      </p:sp>
      <p:sp>
        <p:nvSpPr>
          <p:cNvPr id="32" name="Text 30"/>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0A2540"/>
                </a:solidFill>
                <a:latin typeface="Carlito" pitchFamily="34" charset="0"/>
                <a:ea typeface="Carlito" pitchFamily="34" charset="-122"/>
                <a:cs typeface="Carlito" pitchFamily="34" charset="-120"/>
              </a:rPr>
              <a:t>← HOME</a:t>
            </a:r>
            <a:endParaRPr lang="en-US" sz="800" dirty="0"/>
          </a:p>
        </p:txBody>
      </p:sp>
      <p:sp>
        <p:nvSpPr>
          <p:cNvPr id="33" name="Text 31"/>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0A2540">
                    <a:alpha val="65000"/>
                  </a:srgbClr>
                </a:solidFill>
                <a:latin typeface="Liberation Sans Narrow" pitchFamily="34" charset="0"/>
                <a:ea typeface="Liberation Sans Narrow" pitchFamily="34" charset="-122"/>
                <a:cs typeface="Liberation Sans Narrow" pitchFamily="34" charset="-120"/>
              </a:rPr>
              <a:t>23 / 24</a:t>
            </a:r>
            <a:endParaRPr lang="en-US" sz="800" dirty="0"/>
          </a:p>
        </p:txBody>
      </p:sp>
      <p:sp>
        <p:nvSpPr>
          <p:cNvPr id="34" name="Text 32"/>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0A2540"/>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61A2E"/>
        </a:solidFill>
      </p:bgPr>
    </p:bg>
    <p:spTree>
      <p:nvGrpSpPr>
        <p:cNvPr id="1" name=""/>
        <p:cNvGrpSpPr/>
        <p:nvPr/>
      </p:nvGrpSpPr>
      <p:grpSpPr>
        <a:xfrm>
          <a:off x="0" y="0"/>
          <a:ext cx="0" cy="0"/>
          <a:chOff x="0" y="0"/>
          <a:chExt cx="0" cy="0"/>
        </a:xfrm>
      </p:grpSpPr>
      <p:sp>
        <p:nvSpPr>
          <p:cNvPr id="2" name="Text 0"/>
          <p:cNvSpPr/>
          <p:nvPr/>
        </p:nvSpPr>
        <p:spPr>
          <a:xfrm>
            <a:off x="3564715" y="2016323"/>
            <a:ext cx="5179235" cy="164592"/>
          </a:xfrm>
          <a:prstGeom prst="rect">
            <a:avLst/>
          </a:prstGeom>
          <a:noFill/>
          <a:ln/>
        </p:spPr>
        <p:txBody>
          <a:bodyPr wrap="square" lIns="0" tIns="0" rIns="0" bIns="0" rtlCol="0" anchor="t"/>
          <a:lstStyle/>
          <a:p>
            <a:pPr algn="r" indent="0" marL="0">
              <a:lnSpc>
                <a:spcPts val="1013"/>
              </a:lnSpc>
              <a:buNone/>
            </a:pPr>
            <a:r>
              <a:rPr lang="en-US" sz="800" spc="189" kern="0" dirty="0">
                <a:solidFill>
                  <a:srgbClr val="E5B929"/>
                </a:solidFill>
                <a:latin typeface="Carlito" pitchFamily="34" charset="0"/>
                <a:ea typeface="Carlito" pitchFamily="34" charset="-122"/>
                <a:cs typeface="Carlito" pitchFamily="34" charset="-120"/>
              </a:rPr>
              <a:t>LET'S BUILD TOGETHER · لنبدأ معاً</a:t>
            </a:r>
            <a:endParaRPr lang="en-US" sz="800" dirty="0"/>
          </a:p>
        </p:txBody>
      </p:sp>
      <p:sp>
        <p:nvSpPr>
          <p:cNvPr id="3" name="Text 1"/>
          <p:cNvSpPr/>
          <p:nvPr/>
        </p:nvSpPr>
        <p:spPr>
          <a:xfrm>
            <a:off x="4483418" y="2259211"/>
            <a:ext cx="4260533" cy="520779"/>
          </a:xfrm>
          <a:prstGeom prst="rect">
            <a:avLst/>
          </a:prstGeom>
          <a:noFill/>
          <a:ln/>
        </p:spPr>
        <p:txBody>
          <a:bodyPr wrap="none" lIns="0" tIns="0" rIns="0" bIns="0" rtlCol="0" anchor="t"/>
          <a:lstStyle/>
          <a:p>
            <a:pPr algn="r" indent="0" marL="0">
              <a:lnSpc>
                <a:spcPts val="3797"/>
              </a:lnSpc>
              <a:buNone/>
            </a:pPr>
            <a:r>
              <a:rPr lang="en-US" sz="3038" b="1" dirty="0">
                <a:solidFill>
                  <a:srgbClr val="F4F1EA"/>
                </a:solidFill>
                <a:latin typeface="Carlito" pitchFamily="34" charset="0"/>
                <a:ea typeface="Carlito" pitchFamily="34" charset="-122"/>
                <a:cs typeface="Carlito" pitchFamily="34" charset="-120"/>
              </a:rPr>
              <a:t>ابدأ مشروعك معنا</a:t>
            </a:r>
            <a:endParaRPr lang="en-US" sz="3038" dirty="0"/>
          </a:p>
        </p:txBody>
      </p:sp>
      <p:sp>
        <p:nvSpPr>
          <p:cNvPr id="4" name="Text 2"/>
          <p:cNvSpPr/>
          <p:nvPr/>
        </p:nvSpPr>
        <p:spPr>
          <a:xfrm>
            <a:off x="4686300" y="2870002"/>
            <a:ext cx="4057650" cy="196739"/>
          </a:xfrm>
          <a:prstGeom prst="rect">
            <a:avLst/>
          </a:prstGeom>
          <a:noFill/>
          <a:ln/>
        </p:spPr>
        <p:txBody>
          <a:bodyPr wrap="square" lIns="0" tIns="0" rIns="0" bIns="0" rtlCol="0" anchor="t"/>
          <a:lstStyle/>
          <a:p>
            <a:pPr algn="r" indent="0" marL="0">
              <a:lnSpc>
                <a:spcPts val="1434"/>
              </a:lnSpc>
              <a:buNone/>
            </a:pPr>
            <a:r>
              <a:rPr lang="en-US" sz="956" i="1" dirty="0">
                <a:solidFill>
                  <a:srgbClr val="F4F1EA">
                    <a:alpha val="70000"/>
                  </a:srgbClr>
                </a:solidFill>
                <a:latin typeface="Carlito" pitchFamily="34" charset="0"/>
                <a:ea typeface="Carlito" pitchFamily="34" charset="-122"/>
                <a:cs typeface="Carlito" pitchFamily="34" charset="-120"/>
              </a:rPr>
              <a:t>Let's build your next digital product and brand presence — together.</a:t>
            </a:r>
            <a:endParaRPr lang="en-US" sz="956" dirty="0"/>
          </a:p>
        </p:txBody>
      </p:sp>
      <p:sp>
        <p:nvSpPr>
          <p:cNvPr id="5" name="Text 3"/>
          <p:cNvSpPr/>
          <p:nvPr/>
        </p:nvSpPr>
        <p:spPr>
          <a:xfrm>
            <a:off x="8286750" y="3237905"/>
            <a:ext cx="457200" cy="21431"/>
          </a:xfrm>
          <a:prstGeom prst="rect">
            <a:avLst/>
          </a:prstGeom>
          <a:solidFill>
            <a:srgbClr val="D4A017"/>
          </a:solidFill>
          <a:ln/>
        </p:spPr>
        <p:txBody>
          <a:bodyPr wrap="square" rtlCol="0" anchor="ctr"/>
          <a:lstStyle/>
          <a:p>
            <a:pPr indent="0" marL="0">
              <a:buNone/>
            </a:pPr>
            <a:endParaRPr lang="en-US" dirty="0"/>
          </a:p>
        </p:txBody>
      </p:sp>
      <p:sp>
        <p:nvSpPr>
          <p:cNvPr id="6" name="Text 4"/>
          <p:cNvSpPr/>
          <p:nvPr/>
        </p:nvSpPr>
        <p:spPr>
          <a:xfrm>
            <a:off x="4686300" y="3430786"/>
            <a:ext cx="4057650" cy="208312"/>
          </a:xfrm>
          <a:prstGeom prst="rect">
            <a:avLst/>
          </a:prstGeom>
          <a:noFill/>
          <a:ln/>
        </p:spPr>
        <p:txBody>
          <a:bodyPr wrap="square" lIns="0" tIns="0" rIns="0" bIns="0" rtlCol="0" anchor="t"/>
          <a:lstStyle/>
          <a:p>
            <a:pPr algn="r" indent="0" marL="0">
              <a:lnSpc>
                <a:spcPts val="1519"/>
              </a:lnSpc>
              <a:buNone/>
            </a:pPr>
            <a:r>
              <a:rPr lang="en-US" sz="844" dirty="0">
                <a:solidFill>
                  <a:srgbClr val="F4F1EA">
                    <a:alpha val="80000"/>
                  </a:srgbClr>
                </a:solidFill>
                <a:latin typeface="Carlito" pitchFamily="34" charset="0"/>
                <a:ea typeface="Carlito" pitchFamily="34" charset="-122"/>
                <a:cs typeface="Carlito" pitchFamily="34" charset="-120"/>
              </a:rPr>
              <a:t>نحن جاهزون لتحويل فكرتك إلى منتج وحضور رقمي يحقق أثراً. تواصل معنا اليوم.</a:t>
            </a:r>
            <a:endParaRPr lang="en-US" sz="844" dirty="0"/>
          </a:p>
        </p:txBody>
      </p:sp>
      <p:sp>
        <p:nvSpPr>
          <p:cNvPr id="7" name="Text 5"/>
          <p:cNvSpPr/>
          <p:nvPr/>
        </p:nvSpPr>
        <p:spPr>
          <a:xfrm>
            <a:off x="171450" y="771525"/>
            <a:ext cx="4171950" cy="4096941"/>
          </a:xfrm>
          <a:prstGeom prst="roundRect">
            <a:avLst>
              <a:gd name="adj" fmla="val 4185"/>
            </a:avLst>
          </a:prstGeom>
          <a:solidFill>
            <a:srgbClr val="061A2E"/>
          </a:solidFill>
          <a:ln/>
        </p:spPr>
        <p:txBody>
          <a:bodyPr wrap="square" rtlCol="0" anchor="ctr"/>
          <a:lstStyle/>
          <a:p>
            <a:pPr indent="0" marL="0">
              <a:buNone/>
            </a:pPr>
            <a:endParaRPr lang="en-US" dirty="0"/>
          </a:p>
        </p:txBody>
      </p:sp>
      <p:sp>
        <p:nvSpPr>
          <p:cNvPr id="8" name="Text 6"/>
          <p:cNvSpPr/>
          <p:nvPr/>
        </p:nvSpPr>
        <p:spPr>
          <a:xfrm>
            <a:off x="371475" y="942975"/>
            <a:ext cx="3771900" cy="161877"/>
          </a:xfrm>
          <a:prstGeom prst="rect">
            <a:avLst/>
          </a:prstGeom>
          <a:noFill/>
          <a:ln/>
        </p:spPr>
        <p:txBody>
          <a:bodyPr wrap="none" lIns="0" tIns="0" rIns="0" bIns="0" rtlCol="0" anchor="t">
            <a:normAutofit/>
          </a:bodyPr>
          <a:lstStyle/>
          <a:p>
            <a:pPr algn="r" indent="0" marL="0">
              <a:lnSpc>
                <a:spcPts val="928"/>
              </a:lnSpc>
              <a:buNone/>
            </a:pPr>
            <a:r>
              <a:rPr lang="en-US" sz="800" spc="149" kern="0" dirty="0">
                <a:solidFill>
                  <a:srgbClr val="E5B929"/>
                </a:solidFill>
                <a:latin typeface="Carlito" pitchFamily="34" charset="0"/>
                <a:ea typeface="Carlito" pitchFamily="34" charset="-122"/>
                <a:cs typeface="Carlito" pitchFamily="34" charset="-120"/>
              </a:rPr>
              <a:t>CONTACT</a:t>
            </a:r>
            <a:endParaRPr lang="en-US" sz="800" dirty="0"/>
          </a:p>
        </p:txBody>
      </p:sp>
      <p:sp>
        <p:nvSpPr>
          <p:cNvPr id="9" name="Shape 7"/>
          <p:cNvSpPr/>
          <p:nvPr/>
        </p:nvSpPr>
        <p:spPr>
          <a:xfrm>
            <a:off x="371475" y="1589484"/>
            <a:ext cx="3771900" cy="0"/>
          </a:xfrm>
          <a:prstGeom prst="line">
            <a:avLst/>
          </a:prstGeom>
          <a:noFill/>
          <a:ln w="7144">
            <a:solidFill>
              <a:srgbClr val="F4F1EA"/>
            </a:solidFill>
            <a:prstDash val="solid"/>
          </a:ln>
        </p:spPr>
      </p:sp>
      <p:sp>
        <p:nvSpPr>
          <p:cNvPr id="10" name="Text 8"/>
          <p:cNvSpPr/>
          <p:nvPr/>
        </p:nvSpPr>
        <p:spPr>
          <a:xfrm>
            <a:off x="3971925" y="1273373"/>
            <a:ext cx="171450" cy="171450"/>
          </a:xfrm>
          <a:prstGeom prst="rect">
            <a:avLst/>
          </a:prstGeom>
          <a:noFill/>
          <a:ln/>
        </p:spPr>
        <p:txBody>
          <a:bodyPr wrap="none" lIns="0" tIns="0" rIns="0" bIns="0" rtlCol="0" anchor="ctr"/>
          <a:lstStyle/>
          <a:p>
            <a:pPr algn="ctr" indent="0" marL="0">
              <a:buNone/>
            </a:pPr>
            <a:r>
              <a:rPr lang="en-US" sz="1688" dirty="0">
                <a:solidFill>
                  <a:srgbClr val="D4A017"/>
                </a:solidFill>
                <a:latin typeface="Segoe UI Symbol" pitchFamily="34" charset="0"/>
                <a:ea typeface="Segoe UI Symbol" pitchFamily="34" charset="-122"/>
                <a:cs typeface="Segoe UI Symbol" pitchFamily="34" charset="-120"/>
              </a:rPr>
              <a:t>✉</a:t>
            </a:r>
            <a:endParaRPr lang="en-US" sz="1688" dirty="0"/>
          </a:p>
        </p:txBody>
      </p:sp>
      <p:sp>
        <p:nvSpPr>
          <p:cNvPr id="11" name="Text 9"/>
          <p:cNvSpPr/>
          <p:nvPr/>
        </p:nvSpPr>
        <p:spPr>
          <a:xfrm>
            <a:off x="2786141" y="1203722"/>
            <a:ext cx="1085772" cy="147590"/>
          </a:xfrm>
          <a:prstGeom prst="rect">
            <a:avLst/>
          </a:prstGeom>
          <a:noFill/>
          <a:ln/>
        </p:spPr>
        <p:txBody>
          <a:bodyPr wrap="none" lIns="0" tIns="0" rIns="0" bIns="0" rtlCol="0" anchor="t">
            <a:normAutofit/>
          </a:bodyPr>
          <a:lstStyle/>
          <a:p>
            <a:pPr algn="r" indent="0" marL="0">
              <a:lnSpc>
                <a:spcPts val="1097"/>
              </a:lnSpc>
              <a:buNone/>
            </a:pPr>
            <a:r>
              <a:rPr lang="en-US" sz="731" dirty="0">
                <a:solidFill>
                  <a:srgbClr val="F4F1EA"/>
                </a:solidFill>
                <a:latin typeface="Carlito" pitchFamily="34" charset="0"/>
                <a:ea typeface="Carlito" pitchFamily="34" charset="-122"/>
                <a:cs typeface="Carlito" pitchFamily="34" charset="-120"/>
              </a:rPr>
              <a:t>البريد الإلكتروني · Email</a:t>
            </a:r>
            <a:endParaRPr lang="en-US" sz="731" dirty="0"/>
          </a:p>
        </p:txBody>
      </p:sp>
      <p:sp>
        <p:nvSpPr>
          <p:cNvPr id="12" name="Shape 10"/>
          <p:cNvSpPr/>
          <p:nvPr/>
        </p:nvSpPr>
        <p:spPr>
          <a:xfrm>
            <a:off x="2884847" y="1489472"/>
            <a:ext cx="987065" cy="0"/>
          </a:xfrm>
          <a:prstGeom prst="line">
            <a:avLst/>
          </a:prstGeom>
          <a:noFill/>
          <a:ln w="7144">
            <a:solidFill>
              <a:srgbClr val="E5B929"/>
            </a:solidFill>
            <a:prstDash val="dash"/>
          </a:ln>
        </p:spPr>
      </p:sp>
      <p:sp>
        <p:nvSpPr>
          <p:cNvPr id="13" name="Text 11"/>
          <p:cNvSpPr/>
          <p:nvPr/>
        </p:nvSpPr>
        <p:spPr>
          <a:xfrm>
            <a:off x="2715072" y="1378744"/>
            <a:ext cx="1156841" cy="135050"/>
          </a:xfrm>
          <a:prstGeom prst="rect">
            <a:avLst/>
          </a:prstGeom>
          <a:noFill/>
          <a:ln/>
        </p:spPr>
        <p:txBody>
          <a:bodyPr wrap="none" lIns="0" tIns="0" rIns="0" bIns="0" rtlCol="0" anchor="t"/>
          <a:lstStyle/>
          <a:p>
            <a:pPr algn="r" indent="0" marL="0">
              <a:lnSpc>
                <a:spcPts val="1097"/>
              </a:lnSpc>
              <a:buNone/>
            </a:pPr>
            <a:r>
              <a:rPr lang="en-US" sz="731" dirty="0">
                <a:solidFill>
                  <a:srgbClr val="E5B929"/>
                </a:solidFill>
                <a:latin typeface="Carlito" pitchFamily="34" charset="0"/>
                <a:ea typeface="Carlito" pitchFamily="34" charset="-122"/>
                <a:cs typeface="Carlito" pitchFamily="34" charset="-120"/>
              </a:rPr>
              <a:t>mishhartick@gmail.com</a:t>
            </a:r>
            <a:endParaRPr lang="en-US" sz="731" dirty="0"/>
          </a:p>
        </p:txBody>
      </p:sp>
      <p:sp>
        <p:nvSpPr>
          <p:cNvPr id="14" name="Shape 12"/>
          <p:cNvSpPr/>
          <p:nvPr/>
        </p:nvSpPr>
        <p:spPr>
          <a:xfrm>
            <a:off x="371475" y="2050256"/>
            <a:ext cx="3771900" cy="0"/>
          </a:xfrm>
          <a:prstGeom prst="line">
            <a:avLst/>
          </a:prstGeom>
          <a:noFill/>
          <a:ln w="7144">
            <a:solidFill>
              <a:srgbClr val="F4F1EA"/>
            </a:solidFill>
            <a:prstDash val="solid"/>
          </a:ln>
        </p:spPr>
      </p:sp>
      <p:sp>
        <p:nvSpPr>
          <p:cNvPr id="15" name="Text 13"/>
          <p:cNvSpPr/>
          <p:nvPr/>
        </p:nvSpPr>
        <p:spPr>
          <a:xfrm>
            <a:off x="3971925" y="1734145"/>
            <a:ext cx="171450" cy="171450"/>
          </a:xfrm>
          <a:prstGeom prst="rect">
            <a:avLst/>
          </a:prstGeom>
          <a:noFill/>
          <a:ln/>
        </p:spPr>
        <p:txBody>
          <a:bodyPr wrap="none" lIns="0" tIns="0" rIns="0" bIns="0" rtlCol="0" anchor="ctr"/>
          <a:lstStyle/>
          <a:p>
            <a:pPr algn="ctr" indent="0" marL="0">
              <a:buNone/>
            </a:pPr>
            <a:r>
              <a:rPr lang="en-US" sz="1688" dirty="0">
                <a:solidFill>
                  <a:srgbClr val="D4A017"/>
                </a:solidFill>
                <a:latin typeface="Segoe UI Symbol" pitchFamily="34" charset="0"/>
                <a:ea typeface="Segoe UI Symbol" pitchFamily="34" charset="-122"/>
                <a:cs typeface="Segoe UI Symbol" pitchFamily="34" charset="-120"/>
              </a:rPr>
              <a:t>☎</a:t>
            </a:r>
            <a:endParaRPr lang="en-US" sz="1688" dirty="0"/>
          </a:p>
        </p:txBody>
      </p:sp>
      <p:sp>
        <p:nvSpPr>
          <p:cNvPr id="16" name="Text 14"/>
          <p:cNvSpPr/>
          <p:nvPr/>
        </p:nvSpPr>
        <p:spPr>
          <a:xfrm>
            <a:off x="3143181" y="1664494"/>
            <a:ext cx="734945" cy="147590"/>
          </a:xfrm>
          <a:prstGeom prst="rect">
            <a:avLst/>
          </a:prstGeom>
          <a:noFill/>
          <a:ln/>
        </p:spPr>
        <p:txBody>
          <a:bodyPr wrap="none" lIns="0" tIns="0" rIns="0" bIns="0" rtlCol="0" anchor="t">
            <a:normAutofit/>
          </a:bodyPr>
          <a:lstStyle/>
          <a:p>
            <a:pPr algn="r" indent="0" marL="0">
              <a:lnSpc>
                <a:spcPts val="1097"/>
              </a:lnSpc>
              <a:buNone/>
            </a:pPr>
            <a:r>
              <a:rPr lang="en-US" sz="731" dirty="0">
                <a:solidFill>
                  <a:srgbClr val="F4F1EA"/>
                </a:solidFill>
                <a:latin typeface="Carlito" pitchFamily="34" charset="0"/>
                <a:ea typeface="Carlito" pitchFamily="34" charset="-122"/>
                <a:cs typeface="Carlito" pitchFamily="34" charset="-120"/>
              </a:rPr>
              <a:t>الهاتف · Phone</a:t>
            </a:r>
            <a:endParaRPr lang="en-US" sz="731" dirty="0"/>
          </a:p>
        </p:txBody>
      </p:sp>
      <p:sp>
        <p:nvSpPr>
          <p:cNvPr id="17" name="Shape 15"/>
          <p:cNvSpPr/>
          <p:nvPr/>
        </p:nvSpPr>
        <p:spPr>
          <a:xfrm>
            <a:off x="3355330" y="1950244"/>
            <a:ext cx="516582" cy="0"/>
          </a:xfrm>
          <a:prstGeom prst="line">
            <a:avLst/>
          </a:prstGeom>
          <a:noFill/>
          <a:ln w="7144">
            <a:solidFill>
              <a:srgbClr val="E5B929"/>
            </a:solidFill>
            <a:prstDash val="dash"/>
          </a:ln>
        </p:spPr>
      </p:sp>
      <p:sp>
        <p:nvSpPr>
          <p:cNvPr id="18" name="Text 16"/>
          <p:cNvSpPr/>
          <p:nvPr/>
        </p:nvSpPr>
        <p:spPr>
          <a:xfrm>
            <a:off x="3192566" y="1839516"/>
            <a:ext cx="711932" cy="135050"/>
          </a:xfrm>
          <a:prstGeom prst="rect">
            <a:avLst/>
          </a:prstGeom>
          <a:noFill/>
          <a:ln/>
        </p:spPr>
        <p:txBody>
          <a:bodyPr wrap="none" lIns="0" tIns="0" rIns="0" bIns="0" rtlCol="0" anchor="t"/>
          <a:lstStyle/>
          <a:p>
            <a:pPr algn="r" indent="0" marL="0">
              <a:lnSpc>
                <a:spcPts val="1097"/>
              </a:lnSpc>
              <a:buNone/>
            </a:pPr>
            <a:r>
              <a:rPr lang="en-US" sz="731" dirty="0">
                <a:solidFill>
                  <a:srgbClr val="E5B929"/>
                </a:solidFill>
                <a:latin typeface="Liberation Sans Narrow" pitchFamily="34" charset="0"/>
                <a:ea typeface="Liberation Sans Narrow" pitchFamily="34" charset="-122"/>
                <a:cs typeface="Liberation Sans Narrow" pitchFamily="34" charset="-120"/>
              </a:rPr>
              <a:t>0506550685</a:t>
            </a:r>
            <a:endParaRPr lang="en-US" sz="731" dirty="0"/>
          </a:p>
        </p:txBody>
      </p:sp>
      <p:sp>
        <p:nvSpPr>
          <p:cNvPr id="19" name="Shape 17"/>
          <p:cNvSpPr/>
          <p:nvPr/>
        </p:nvSpPr>
        <p:spPr>
          <a:xfrm>
            <a:off x="371475" y="2511028"/>
            <a:ext cx="3771900" cy="0"/>
          </a:xfrm>
          <a:prstGeom prst="line">
            <a:avLst/>
          </a:prstGeom>
          <a:noFill/>
          <a:ln w="7144">
            <a:solidFill>
              <a:srgbClr val="F4F1EA"/>
            </a:solidFill>
            <a:prstDash val="solid"/>
          </a:ln>
        </p:spPr>
      </p:sp>
      <p:sp>
        <p:nvSpPr>
          <p:cNvPr id="20" name="Text 18"/>
          <p:cNvSpPr/>
          <p:nvPr/>
        </p:nvSpPr>
        <p:spPr>
          <a:xfrm>
            <a:off x="3971925" y="2194917"/>
            <a:ext cx="171450" cy="171450"/>
          </a:xfrm>
          <a:prstGeom prst="rect">
            <a:avLst/>
          </a:prstGeom>
          <a:noFill/>
          <a:ln/>
        </p:spPr>
        <p:txBody>
          <a:bodyPr wrap="none" lIns="0" tIns="0" rIns="0" bIns="0" rtlCol="0" anchor="ctr"/>
          <a:lstStyle/>
          <a:p>
            <a:pPr algn="ctr" indent="0" marL="0">
              <a:buNone/>
            </a:pPr>
            <a:r>
              <a:rPr lang="en-US" sz="1688" dirty="0">
                <a:solidFill>
                  <a:srgbClr val="D4A017"/>
                </a:solidFill>
                <a:latin typeface="Segoe UI Symbol" pitchFamily="34" charset="0"/>
                <a:ea typeface="Segoe UI Symbol" pitchFamily="34" charset="-122"/>
                <a:cs typeface="Segoe UI Symbol" pitchFamily="34" charset="-120"/>
              </a:rPr>
              <a:t>◌</a:t>
            </a:r>
            <a:endParaRPr lang="en-US" sz="1688" dirty="0"/>
          </a:p>
        </p:txBody>
      </p:sp>
      <p:sp>
        <p:nvSpPr>
          <p:cNvPr id="21" name="Text 19"/>
          <p:cNvSpPr/>
          <p:nvPr/>
        </p:nvSpPr>
        <p:spPr>
          <a:xfrm>
            <a:off x="2794610" y="2125266"/>
            <a:ext cx="1077302" cy="147590"/>
          </a:xfrm>
          <a:prstGeom prst="rect">
            <a:avLst/>
          </a:prstGeom>
          <a:noFill/>
          <a:ln/>
        </p:spPr>
        <p:txBody>
          <a:bodyPr wrap="none" lIns="0" tIns="0" rIns="0" bIns="0" rtlCol="0" anchor="t">
            <a:normAutofit/>
          </a:bodyPr>
          <a:lstStyle/>
          <a:p>
            <a:pPr algn="r" indent="0" marL="0">
              <a:lnSpc>
                <a:spcPts val="1097"/>
              </a:lnSpc>
              <a:buNone/>
            </a:pPr>
            <a:r>
              <a:rPr lang="en-US" sz="800" dirty="0">
                <a:solidFill>
                  <a:srgbClr val="F4F1EA"/>
                </a:solidFill>
                <a:latin typeface="Carlito" pitchFamily="34" charset="0"/>
                <a:ea typeface="Carlito" pitchFamily="34" charset="-122"/>
                <a:cs typeface="Carlito" pitchFamily="34" charset="-120"/>
              </a:rPr>
              <a:t>واتساب · WhatsApp</a:t>
            </a:r>
            <a:endParaRPr lang="en-US" sz="800" dirty="0"/>
          </a:p>
        </p:txBody>
      </p:sp>
      <p:sp>
        <p:nvSpPr>
          <p:cNvPr id="22" name="Shape 20"/>
          <p:cNvSpPr/>
          <p:nvPr/>
        </p:nvSpPr>
        <p:spPr>
          <a:xfrm>
            <a:off x="2952713" y="2411016"/>
            <a:ext cx="919200" cy="0"/>
          </a:xfrm>
          <a:prstGeom prst="line">
            <a:avLst/>
          </a:prstGeom>
          <a:noFill/>
          <a:ln w="7144">
            <a:solidFill>
              <a:srgbClr val="E5B929"/>
            </a:solidFill>
            <a:prstDash val="dash"/>
          </a:ln>
        </p:spPr>
      </p:sp>
      <p:sp>
        <p:nvSpPr>
          <p:cNvPr id="23" name="Text 21"/>
          <p:cNvSpPr/>
          <p:nvPr/>
        </p:nvSpPr>
        <p:spPr>
          <a:xfrm>
            <a:off x="2794610" y="2300288"/>
            <a:ext cx="1077302" cy="135050"/>
          </a:xfrm>
          <a:prstGeom prst="rect">
            <a:avLst/>
          </a:prstGeom>
          <a:noFill/>
          <a:ln/>
        </p:spPr>
        <p:txBody>
          <a:bodyPr wrap="none" lIns="0" tIns="0" rIns="0" bIns="0" rtlCol="0" anchor="t"/>
          <a:lstStyle/>
          <a:p>
            <a:pPr algn="r" indent="0" marL="0">
              <a:lnSpc>
                <a:spcPts val="1097"/>
              </a:lnSpc>
              <a:buNone/>
            </a:pPr>
            <a:r>
              <a:rPr lang="en-US" sz="731" dirty="0">
                <a:solidFill>
                  <a:srgbClr val="E5B929"/>
                </a:solidFill>
                <a:latin typeface="Liberation Sans Narrow" pitchFamily="34" charset="0"/>
                <a:ea typeface="Liberation Sans Narrow" pitchFamily="34" charset="-122"/>
                <a:cs typeface="Liberation Sans Narrow" pitchFamily="34" charset="-120"/>
              </a:rPr>
              <a:t>wa.me/966506550685</a:t>
            </a:r>
            <a:endParaRPr lang="en-US" sz="731" dirty="0"/>
          </a:p>
        </p:txBody>
      </p:sp>
      <p:sp>
        <p:nvSpPr>
          <p:cNvPr id="24" name="Shape 22"/>
          <p:cNvSpPr/>
          <p:nvPr/>
        </p:nvSpPr>
        <p:spPr>
          <a:xfrm>
            <a:off x="371475" y="2971800"/>
            <a:ext cx="3771900" cy="0"/>
          </a:xfrm>
          <a:prstGeom prst="line">
            <a:avLst/>
          </a:prstGeom>
          <a:noFill/>
          <a:ln w="7144">
            <a:solidFill>
              <a:srgbClr val="F4F1EA"/>
            </a:solidFill>
            <a:prstDash val="solid"/>
          </a:ln>
        </p:spPr>
      </p:sp>
      <p:sp>
        <p:nvSpPr>
          <p:cNvPr id="25" name="Text 23"/>
          <p:cNvSpPr/>
          <p:nvPr/>
        </p:nvSpPr>
        <p:spPr>
          <a:xfrm>
            <a:off x="3971925" y="2655689"/>
            <a:ext cx="171450" cy="171450"/>
          </a:xfrm>
          <a:prstGeom prst="rect">
            <a:avLst/>
          </a:prstGeom>
          <a:noFill/>
          <a:ln/>
        </p:spPr>
        <p:txBody>
          <a:bodyPr wrap="none" lIns="0" tIns="0" rIns="0" bIns="0" rtlCol="0" anchor="ctr"/>
          <a:lstStyle/>
          <a:p>
            <a:pPr algn="ctr" indent="0" marL="0">
              <a:buNone/>
            </a:pPr>
            <a:r>
              <a:rPr lang="en-US" sz="1688" dirty="0">
                <a:solidFill>
                  <a:srgbClr val="D4A017"/>
                </a:solidFill>
                <a:latin typeface="Segoe UI Symbol" pitchFamily="34" charset="0"/>
                <a:ea typeface="Segoe UI Symbol" pitchFamily="34" charset="-122"/>
                <a:cs typeface="Segoe UI Symbol" pitchFamily="34" charset="-120"/>
              </a:rPr>
              <a:t>◯</a:t>
            </a:r>
            <a:endParaRPr lang="en-US" sz="1688" dirty="0"/>
          </a:p>
        </p:txBody>
      </p:sp>
      <p:sp>
        <p:nvSpPr>
          <p:cNvPr id="26" name="Text 24"/>
          <p:cNvSpPr/>
          <p:nvPr/>
        </p:nvSpPr>
        <p:spPr>
          <a:xfrm>
            <a:off x="2677736" y="2586038"/>
            <a:ext cx="1194176" cy="147590"/>
          </a:xfrm>
          <a:prstGeom prst="rect">
            <a:avLst/>
          </a:prstGeom>
          <a:noFill/>
          <a:ln/>
        </p:spPr>
        <p:txBody>
          <a:bodyPr wrap="square" lIns="0" tIns="0" rIns="0" bIns="0" rtlCol="0" anchor="t">
            <a:normAutofit/>
          </a:bodyPr>
          <a:lstStyle/>
          <a:p>
            <a:pPr algn="r" indent="0" marL="0">
              <a:lnSpc>
                <a:spcPts val="1097"/>
              </a:lnSpc>
              <a:buNone/>
            </a:pPr>
            <a:r>
              <a:rPr lang="en-US" sz="731" dirty="0">
                <a:solidFill>
                  <a:srgbClr val="F4F1EA"/>
                </a:solidFill>
                <a:latin typeface="Carlito" pitchFamily="34" charset="0"/>
                <a:ea typeface="Carlito" pitchFamily="34" charset="-122"/>
                <a:cs typeface="Carlito" pitchFamily="34" charset="-120"/>
              </a:rPr>
              <a:t>الموقع الإلكتروني · Website</a:t>
            </a:r>
            <a:endParaRPr lang="en-US" sz="731" dirty="0"/>
          </a:p>
        </p:txBody>
      </p:sp>
      <p:sp>
        <p:nvSpPr>
          <p:cNvPr id="27" name="Shape 25"/>
          <p:cNvSpPr/>
          <p:nvPr/>
        </p:nvSpPr>
        <p:spPr>
          <a:xfrm>
            <a:off x="3200958" y="2871788"/>
            <a:ext cx="670954" cy="0"/>
          </a:xfrm>
          <a:prstGeom prst="line">
            <a:avLst/>
          </a:prstGeom>
          <a:noFill/>
          <a:ln w="7144">
            <a:solidFill>
              <a:srgbClr val="E5B929"/>
            </a:solidFill>
            <a:prstDash val="dash"/>
          </a:ln>
        </p:spPr>
      </p:sp>
      <p:sp>
        <p:nvSpPr>
          <p:cNvPr id="28" name="Text 26"/>
          <p:cNvSpPr/>
          <p:nvPr/>
        </p:nvSpPr>
        <p:spPr>
          <a:xfrm>
            <a:off x="3085554" y="2761059"/>
            <a:ext cx="786359" cy="135050"/>
          </a:xfrm>
          <a:prstGeom prst="rect">
            <a:avLst/>
          </a:prstGeom>
          <a:noFill/>
          <a:ln/>
        </p:spPr>
        <p:txBody>
          <a:bodyPr wrap="none" lIns="0" tIns="0" rIns="0" bIns="0" rtlCol="0" anchor="t"/>
          <a:lstStyle/>
          <a:p>
            <a:pPr algn="r" indent="0" marL="0">
              <a:lnSpc>
                <a:spcPts val="1097"/>
              </a:lnSpc>
              <a:buNone/>
            </a:pPr>
            <a:r>
              <a:rPr lang="en-US" sz="731" dirty="0">
                <a:solidFill>
                  <a:srgbClr val="E5B929"/>
                </a:solidFill>
                <a:latin typeface="Carlito" pitchFamily="34" charset="0"/>
                <a:ea typeface="Carlito" pitchFamily="34" charset="-122"/>
                <a:cs typeface="Carlito" pitchFamily="34" charset="-120"/>
              </a:rPr>
              <a:t>mishhartick.com</a:t>
            </a:r>
            <a:endParaRPr lang="en-US" sz="731" dirty="0"/>
          </a:p>
        </p:txBody>
      </p:sp>
      <p:sp>
        <p:nvSpPr>
          <p:cNvPr id="29" name="Text 27"/>
          <p:cNvSpPr/>
          <p:nvPr/>
        </p:nvSpPr>
        <p:spPr>
          <a:xfrm>
            <a:off x="3971925" y="3116461"/>
            <a:ext cx="171450" cy="171450"/>
          </a:xfrm>
          <a:prstGeom prst="rect">
            <a:avLst/>
          </a:prstGeom>
          <a:noFill/>
          <a:ln/>
        </p:spPr>
        <p:txBody>
          <a:bodyPr wrap="none" lIns="0" tIns="0" rIns="0" bIns="0" rtlCol="0" anchor="ctr"/>
          <a:lstStyle/>
          <a:p>
            <a:pPr algn="ctr" indent="0" marL="0">
              <a:buNone/>
            </a:pPr>
            <a:r>
              <a:rPr lang="en-US" sz="1688" dirty="0">
                <a:solidFill>
                  <a:srgbClr val="D4A017"/>
                </a:solidFill>
                <a:latin typeface="Segoe UI Symbol" pitchFamily="34" charset="0"/>
                <a:ea typeface="Segoe UI Symbol" pitchFamily="34" charset="-122"/>
                <a:cs typeface="Segoe UI Symbol" pitchFamily="34" charset="-120"/>
              </a:rPr>
              <a:t>◎</a:t>
            </a:r>
            <a:endParaRPr lang="en-US" sz="1688" dirty="0"/>
          </a:p>
        </p:txBody>
      </p:sp>
      <p:sp>
        <p:nvSpPr>
          <p:cNvPr id="30" name="Text 28"/>
          <p:cNvSpPr/>
          <p:nvPr/>
        </p:nvSpPr>
        <p:spPr>
          <a:xfrm>
            <a:off x="2217839" y="3046809"/>
            <a:ext cx="1654074" cy="147590"/>
          </a:xfrm>
          <a:prstGeom prst="rect">
            <a:avLst/>
          </a:prstGeom>
          <a:noFill/>
          <a:ln/>
        </p:spPr>
        <p:txBody>
          <a:bodyPr wrap="none" lIns="0" tIns="0" rIns="0" bIns="0" rtlCol="0" anchor="t">
            <a:normAutofit/>
          </a:bodyPr>
          <a:lstStyle/>
          <a:p>
            <a:pPr algn="r" indent="0" marL="0">
              <a:lnSpc>
                <a:spcPts val="1097"/>
              </a:lnSpc>
              <a:buNone/>
            </a:pPr>
            <a:r>
              <a:rPr lang="en-US" sz="800" dirty="0">
                <a:solidFill>
                  <a:srgbClr val="F4F1EA"/>
                </a:solidFill>
                <a:latin typeface="Carlito" pitchFamily="34" charset="0"/>
                <a:ea typeface="Carlito" pitchFamily="34" charset="-122"/>
                <a:cs typeface="Carlito" pitchFamily="34" charset="-120"/>
              </a:rPr>
              <a:t>الموقع · Location</a:t>
            </a:r>
            <a:endParaRPr lang="en-US" sz="800" dirty="0"/>
          </a:p>
        </p:txBody>
      </p:sp>
      <p:sp>
        <p:nvSpPr>
          <p:cNvPr id="31" name="Text 29"/>
          <p:cNvSpPr/>
          <p:nvPr/>
        </p:nvSpPr>
        <p:spPr>
          <a:xfrm>
            <a:off x="2170579" y="3221831"/>
            <a:ext cx="1701333" cy="126609"/>
          </a:xfrm>
          <a:prstGeom prst="rect">
            <a:avLst/>
          </a:prstGeom>
          <a:noFill/>
          <a:ln/>
        </p:spPr>
        <p:txBody>
          <a:bodyPr wrap="square" lIns="0" tIns="0" rIns="0" bIns="0" rtlCol="0" anchor="t"/>
          <a:lstStyle/>
          <a:p>
            <a:pPr algn="r" indent="0" marL="0">
              <a:lnSpc>
                <a:spcPts val="1097"/>
              </a:lnSpc>
              <a:buNone/>
            </a:pPr>
            <a:r>
              <a:rPr lang="en-US" sz="731" dirty="0">
                <a:solidFill>
                  <a:srgbClr val="F4F1EA"/>
                </a:solidFill>
                <a:latin typeface="Carlito" pitchFamily="34" charset="0"/>
                <a:ea typeface="Carlito" pitchFamily="34" charset="-122"/>
                <a:cs typeface="Carlito" pitchFamily="34" charset="-120"/>
              </a:rPr>
              <a:t>المملكة العربية السعودية · Saudi Arabia</a:t>
            </a:r>
            <a:endParaRPr lang="en-US" sz="731" dirty="0"/>
          </a:p>
        </p:txBody>
      </p:sp>
      <p:sp>
        <p:nvSpPr>
          <p:cNvPr id="32" name="Text 30"/>
          <p:cNvSpPr/>
          <p:nvPr/>
        </p:nvSpPr>
        <p:spPr>
          <a:xfrm>
            <a:off x="371475" y="3529013"/>
            <a:ext cx="3771900" cy="7144"/>
          </a:xfrm>
          <a:prstGeom prst="rect">
            <a:avLst/>
          </a:prstGeom>
          <a:solidFill>
            <a:srgbClr val="D4A017">
              <a:alpha val="40000"/>
            </a:srgbClr>
          </a:solidFill>
          <a:ln/>
        </p:spPr>
        <p:txBody>
          <a:bodyPr wrap="square" rtlCol="0" anchor="ctr"/>
          <a:lstStyle/>
          <a:p>
            <a:pPr indent="0" marL="0">
              <a:buNone/>
            </a:pPr>
            <a:endParaRPr lang="en-US" dirty="0"/>
          </a:p>
        </p:txBody>
      </p:sp>
      <p:sp>
        <p:nvSpPr>
          <p:cNvPr id="33" name="Text 31"/>
          <p:cNvSpPr/>
          <p:nvPr/>
        </p:nvSpPr>
        <p:spPr>
          <a:xfrm>
            <a:off x="371475" y="3621881"/>
            <a:ext cx="3771900" cy="161877"/>
          </a:xfrm>
          <a:prstGeom prst="rect">
            <a:avLst/>
          </a:prstGeom>
          <a:noFill/>
          <a:ln/>
        </p:spPr>
        <p:txBody>
          <a:bodyPr wrap="none" lIns="0" tIns="0" rIns="0" bIns="0" rtlCol="0" anchor="t">
            <a:normAutofit/>
          </a:bodyPr>
          <a:lstStyle/>
          <a:p>
            <a:pPr algn="r" indent="0" marL="0">
              <a:lnSpc>
                <a:spcPts val="928"/>
              </a:lnSpc>
              <a:buNone/>
            </a:pPr>
            <a:r>
              <a:rPr lang="en-US" sz="800" spc="149" kern="0" dirty="0">
                <a:solidFill>
                  <a:srgbClr val="E5B929"/>
                </a:solidFill>
                <a:latin typeface="Carlito" pitchFamily="34" charset="0"/>
                <a:ea typeface="Carlito" pitchFamily="34" charset="-122"/>
                <a:cs typeface="Carlito" pitchFamily="34" charset="-120"/>
              </a:rPr>
              <a:t>SOCIAL · مواقع التواصل</a:t>
            </a:r>
            <a:endParaRPr lang="en-US" sz="800" dirty="0"/>
          </a:p>
        </p:txBody>
      </p:sp>
      <p:sp>
        <p:nvSpPr>
          <p:cNvPr id="34" name="Text 32"/>
          <p:cNvSpPr/>
          <p:nvPr/>
        </p:nvSpPr>
        <p:spPr>
          <a:xfrm>
            <a:off x="2286000" y="3798389"/>
            <a:ext cx="1857375" cy="282778"/>
          </a:xfrm>
          <a:prstGeom prst="roundRect">
            <a:avLst>
              <a:gd name="adj" fmla="val 3364998"/>
            </a:avLst>
          </a:prstGeom>
          <a:noFill/>
          <a:ln w="7144">
            <a:solidFill>
              <a:srgbClr val="F4F1EA"/>
            </a:solidFill>
            <a:prstDash val="solid"/>
          </a:ln>
        </p:spPr>
        <p:txBody>
          <a:bodyPr wrap="square" rtlCol="0" anchor="ctr"/>
          <a:lstStyle/>
          <a:p>
            <a:pPr indent="0" marL="0">
              <a:buNone/>
            </a:pPr>
            <a:endParaRPr lang="en-US" dirty="0"/>
          </a:p>
        </p:txBody>
      </p:sp>
      <p:sp>
        <p:nvSpPr>
          <p:cNvPr id="35" name="Text 33"/>
          <p:cNvSpPr/>
          <p:nvPr/>
        </p:nvSpPr>
        <p:spPr>
          <a:xfrm>
            <a:off x="3936206" y="3882628"/>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36" name="Text 34"/>
          <p:cNvSpPr/>
          <p:nvPr/>
        </p:nvSpPr>
        <p:spPr>
          <a:xfrm>
            <a:off x="2808510" y="3875484"/>
            <a:ext cx="1070547" cy="128588"/>
          </a:xfrm>
          <a:prstGeom prst="rect">
            <a:avLst/>
          </a:prstGeom>
          <a:noFill/>
          <a:ln/>
        </p:spPr>
        <p:txBody>
          <a:bodyPr wrap="none" lIns="0" tIns="0" rIns="0" bIns="0" rtlCol="0" anchor="t"/>
          <a:lstStyle/>
          <a:p>
            <a:pPr algn="r" indent="0" marL="0">
              <a:lnSpc>
                <a:spcPts val="1013"/>
              </a:lnSpc>
              <a:buNone/>
            </a:pPr>
            <a:r>
              <a:rPr lang="en-US" sz="675" dirty="0">
                <a:solidFill>
                  <a:srgbClr val="F4F1EA"/>
                </a:solidFill>
                <a:latin typeface="Carlito" pitchFamily="34" charset="0"/>
                <a:ea typeface="Carlito" pitchFamily="34" charset="-122"/>
                <a:cs typeface="Carlito" pitchFamily="34" charset="-120"/>
              </a:rPr>
              <a:t>Facebook · @mishhartick</a:t>
            </a:r>
            <a:endParaRPr lang="en-US" sz="675" dirty="0"/>
          </a:p>
        </p:txBody>
      </p:sp>
      <p:sp>
        <p:nvSpPr>
          <p:cNvPr id="37" name="Text 35"/>
          <p:cNvSpPr/>
          <p:nvPr/>
        </p:nvSpPr>
        <p:spPr>
          <a:xfrm>
            <a:off x="375047" y="3814763"/>
            <a:ext cx="1850231" cy="250031"/>
          </a:xfrm>
          <a:prstGeom prst="roundRect">
            <a:avLst>
              <a:gd name="adj" fmla="val 3805718"/>
            </a:avLst>
          </a:prstGeom>
          <a:noFill/>
          <a:ln w="7144">
            <a:solidFill>
              <a:srgbClr val="F4F1EA"/>
            </a:solidFill>
            <a:prstDash val="solid"/>
          </a:ln>
        </p:spPr>
        <p:txBody>
          <a:bodyPr wrap="square" rtlCol="0" anchor="ctr"/>
          <a:lstStyle/>
          <a:p>
            <a:pPr indent="0" marL="0">
              <a:buNone/>
            </a:pPr>
            <a:endParaRPr lang="en-US" dirty="0"/>
          </a:p>
        </p:txBody>
      </p:sp>
      <p:sp>
        <p:nvSpPr>
          <p:cNvPr id="38" name="Text 36"/>
          <p:cNvSpPr/>
          <p:nvPr/>
        </p:nvSpPr>
        <p:spPr>
          <a:xfrm>
            <a:off x="2021681" y="3882628"/>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39" name="Text 37"/>
          <p:cNvSpPr/>
          <p:nvPr/>
        </p:nvSpPr>
        <p:spPr>
          <a:xfrm>
            <a:off x="888828" y="3875484"/>
            <a:ext cx="1075704" cy="128588"/>
          </a:xfrm>
          <a:prstGeom prst="rect">
            <a:avLst/>
          </a:prstGeom>
          <a:noFill/>
          <a:ln/>
        </p:spPr>
        <p:txBody>
          <a:bodyPr wrap="none" lIns="0" tIns="0" rIns="0" bIns="0" rtlCol="0" anchor="t"/>
          <a:lstStyle/>
          <a:p>
            <a:pPr algn="r" indent="0" marL="0">
              <a:lnSpc>
                <a:spcPts val="1013"/>
              </a:lnSpc>
              <a:buNone/>
            </a:pPr>
            <a:r>
              <a:rPr lang="en-US" sz="675" dirty="0">
                <a:solidFill>
                  <a:srgbClr val="F4F1EA"/>
                </a:solidFill>
                <a:latin typeface="Carlito" pitchFamily="34" charset="0"/>
                <a:ea typeface="Carlito" pitchFamily="34" charset="-122"/>
                <a:cs typeface="Carlito" pitchFamily="34" charset="-120"/>
              </a:rPr>
              <a:t>Instagram · @mishhartick</a:t>
            </a:r>
            <a:endParaRPr lang="en-US" sz="675" dirty="0"/>
          </a:p>
        </p:txBody>
      </p:sp>
      <p:sp>
        <p:nvSpPr>
          <p:cNvPr id="40" name="Text 38"/>
          <p:cNvSpPr/>
          <p:nvPr/>
        </p:nvSpPr>
        <p:spPr>
          <a:xfrm>
            <a:off x="2286000" y="4112714"/>
            <a:ext cx="1857375" cy="282778"/>
          </a:xfrm>
          <a:prstGeom prst="roundRect">
            <a:avLst>
              <a:gd name="adj" fmla="val 3364998"/>
            </a:avLst>
          </a:prstGeom>
          <a:noFill/>
          <a:ln w="7144">
            <a:solidFill>
              <a:srgbClr val="F4F1EA"/>
            </a:solidFill>
            <a:prstDash val="solid"/>
          </a:ln>
        </p:spPr>
        <p:txBody>
          <a:bodyPr wrap="square" rtlCol="0" anchor="ctr"/>
          <a:lstStyle/>
          <a:p>
            <a:pPr indent="0" marL="0">
              <a:buNone/>
            </a:pPr>
            <a:endParaRPr lang="en-US" dirty="0"/>
          </a:p>
        </p:txBody>
      </p:sp>
      <p:sp>
        <p:nvSpPr>
          <p:cNvPr id="41" name="Text 39"/>
          <p:cNvSpPr/>
          <p:nvPr/>
        </p:nvSpPr>
        <p:spPr>
          <a:xfrm>
            <a:off x="3936206" y="4196953"/>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42" name="Text 40"/>
          <p:cNvSpPr/>
          <p:nvPr/>
        </p:nvSpPr>
        <p:spPr>
          <a:xfrm>
            <a:off x="2893197" y="4189809"/>
            <a:ext cx="985859" cy="128588"/>
          </a:xfrm>
          <a:prstGeom prst="rect">
            <a:avLst/>
          </a:prstGeom>
          <a:noFill/>
          <a:ln/>
        </p:spPr>
        <p:txBody>
          <a:bodyPr wrap="none" lIns="0" tIns="0" rIns="0" bIns="0" rtlCol="0" anchor="t"/>
          <a:lstStyle/>
          <a:p>
            <a:pPr algn="r" indent="0" marL="0">
              <a:lnSpc>
                <a:spcPts val="1013"/>
              </a:lnSpc>
              <a:buNone/>
            </a:pPr>
            <a:r>
              <a:rPr lang="en-US" sz="675" dirty="0">
                <a:solidFill>
                  <a:srgbClr val="F4F1EA"/>
                </a:solidFill>
                <a:latin typeface="Carlito" pitchFamily="34" charset="0"/>
                <a:ea typeface="Carlito" pitchFamily="34" charset="-122"/>
                <a:cs typeface="Carlito" pitchFamily="34" charset="-120"/>
              </a:rPr>
              <a:t>TikTok · @mishhartick</a:t>
            </a:r>
            <a:endParaRPr lang="en-US" sz="675" dirty="0"/>
          </a:p>
        </p:txBody>
      </p:sp>
      <p:sp>
        <p:nvSpPr>
          <p:cNvPr id="43" name="Text 41"/>
          <p:cNvSpPr/>
          <p:nvPr/>
        </p:nvSpPr>
        <p:spPr>
          <a:xfrm>
            <a:off x="371475" y="4112714"/>
            <a:ext cx="1857375" cy="282778"/>
          </a:xfrm>
          <a:prstGeom prst="roundRect">
            <a:avLst>
              <a:gd name="adj" fmla="val 3364998"/>
            </a:avLst>
          </a:prstGeom>
          <a:noFill/>
          <a:ln w="7144">
            <a:solidFill>
              <a:srgbClr val="F4F1EA"/>
            </a:solidFill>
            <a:prstDash val="solid"/>
          </a:ln>
        </p:spPr>
        <p:txBody>
          <a:bodyPr wrap="square" rtlCol="0" anchor="ctr"/>
          <a:lstStyle/>
          <a:p>
            <a:pPr indent="0" marL="0">
              <a:buNone/>
            </a:pPr>
            <a:endParaRPr lang="en-US" dirty="0"/>
          </a:p>
        </p:txBody>
      </p:sp>
      <p:sp>
        <p:nvSpPr>
          <p:cNvPr id="44" name="Text 42"/>
          <p:cNvSpPr/>
          <p:nvPr/>
        </p:nvSpPr>
        <p:spPr>
          <a:xfrm>
            <a:off x="2021681" y="4196953"/>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45" name="Text 43"/>
          <p:cNvSpPr/>
          <p:nvPr/>
        </p:nvSpPr>
        <p:spPr>
          <a:xfrm>
            <a:off x="909701" y="4189809"/>
            <a:ext cx="1054830" cy="128588"/>
          </a:xfrm>
          <a:prstGeom prst="rect">
            <a:avLst/>
          </a:prstGeom>
          <a:noFill/>
          <a:ln/>
        </p:spPr>
        <p:txBody>
          <a:bodyPr wrap="none" lIns="0" tIns="0" rIns="0" bIns="0" rtlCol="0" anchor="t"/>
          <a:lstStyle/>
          <a:p>
            <a:pPr algn="r" indent="0" marL="0">
              <a:lnSpc>
                <a:spcPts val="1013"/>
              </a:lnSpc>
              <a:buNone/>
            </a:pPr>
            <a:r>
              <a:rPr lang="en-US" sz="675" dirty="0">
                <a:solidFill>
                  <a:srgbClr val="F4F1EA"/>
                </a:solidFill>
                <a:latin typeface="Carlito" pitchFamily="34" charset="0"/>
                <a:ea typeface="Carlito" pitchFamily="34" charset="-122"/>
                <a:cs typeface="Carlito" pitchFamily="34" charset="-120"/>
              </a:rPr>
              <a:t>Snapchat · @mishhartick</a:t>
            </a:r>
            <a:endParaRPr lang="en-US" sz="675" dirty="0"/>
          </a:p>
        </p:txBody>
      </p:sp>
      <p:sp>
        <p:nvSpPr>
          <p:cNvPr id="46" name="Text 44"/>
          <p:cNvSpPr/>
          <p:nvPr/>
        </p:nvSpPr>
        <p:spPr>
          <a:xfrm>
            <a:off x="2286000" y="4427039"/>
            <a:ext cx="1857375" cy="282778"/>
          </a:xfrm>
          <a:prstGeom prst="roundRect">
            <a:avLst>
              <a:gd name="adj" fmla="val 3364998"/>
            </a:avLst>
          </a:prstGeom>
          <a:noFill/>
          <a:ln w="7144">
            <a:solidFill>
              <a:srgbClr val="F4F1EA"/>
            </a:solidFill>
            <a:prstDash val="solid"/>
          </a:ln>
        </p:spPr>
        <p:txBody>
          <a:bodyPr wrap="square" rtlCol="0" anchor="ctr"/>
          <a:lstStyle/>
          <a:p>
            <a:pPr indent="0" marL="0">
              <a:buNone/>
            </a:pPr>
            <a:endParaRPr lang="en-US" dirty="0"/>
          </a:p>
        </p:txBody>
      </p:sp>
      <p:sp>
        <p:nvSpPr>
          <p:cNvPr id="47" name="Text 45"/>
          <p:cNvSpPr/>
          <p:nvPr/>
        </p:nvSpPr>
        <p:spPr>
          <a:xfrm>
            <a:off x="3936206" y="4511278"/>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48" name="Text 46"/>
          <p:cNvSpPr/>
          <p:nvPr/>
        </p:nvSpPr>
        <p:spPr>
          <a:xfrm>
            <a:off x="3112713" y="4504134"/>
            <a:ext cx="766343" cy="128588"/>
          </a:xfrm>
          <a:prstGeom prst="rect">
            <a:avLst/>
          </a:prstGeom>
          <a:noFill/>
          <a:ln/>
        </p:spPr>
        <p:txBody>
          <a:bodyPr wrap="none" lIns="0" tIns="0" rIns="0" bIns="0" rtlCol="0" anchor="t"/>
          <a:lstStyle/>
          <a:p>
            <a:pPr algn="r" indent="0" marL="0">
              <a:lnSpc>
                <a:spcPts val="1013"/>
              </a:lnSpc>
              <a:buNone/>
            </a:pPr>
            <a:r>
              <a:rPr lang="en-US" sz="675" dirty="0">
                <a:solidFill>
                  <a:srgbClr val="F4F1EA"/>
                </a:solidFill>
                <a:latin typeface="Carlito" pitchFamily="34" charset="0"/>
                <a:ea typeface="Carlito" pitchFamily="34" charset="-122"/>
                <a:cs typeface="Carlito" pitchFamily="34" charset="-120"/>
              </a:rPr>
              <a:t>X · @mishhartick</a:t>
            </a:r>
            <a:endParaRPr lang="en-US" sz="675" dirty="0"/>
          </a:p>
        </p:txBody>
      </p:sp>
      <p:sp>
        <p:nvSpPr>
          <p:cNvPr id="49" name="Text 47"/>
          <p:cNvSpPr/>
          <p:nvPr/>
        </p:nvSpPr>
        <p:spPr>
          <a:xfrm>
            <a:off x="371475" y="4427039"/>
            <a:ext cx="1857375" cy="282778"/>
          </a:xfrm>
          <a:prstGeom prst="roundRect">
            <a:avLst>
              <a:gd name="adj" fmla="val 3364998"/>
            </a:avLst>
          </a:prstGeom>
          <a:noFill/>
          <a:ln w="7144">
            <a:solidFill>
              <a:srgbClr val="F4F1EA"/>
            </a:solidFill>
            <a:prstDash val="solid"/>
          </a:ln>
        </p:spPr>
        <p:txBody>
          <a:bodyPr wrap="square" rtlCol="0" anchor="ctr"/>
          <a:lstStyle/>
          <a:p>
            <a:pPr indent="0" marL="0">
              <a:buNone/>
            </a:pPr>
            <a:endParaRPr lang="en-US" dirty="0"/>
          </a:p>
        </p:txBody>
      </p:sp>
      <p:sp>
        <p:nvSpPr>
          <p:cNvPr id="50" name="Text 48"/>
          <p:cNvSpPr/>
          <p:nvPr/>
        </p:nvSpPr>
        <p:spPr>
          <a:xfrm>
            <a:off x="2021681" y="4511278"/>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51" name="Text 49"/>
          <p:cNvSpPr/>
          <p:nvPr/>
        </p:nvSpPr>
        <p:spPr>
          <a:xfrm>
            <a:off x="951570" y="4504134"/>
            <a:ext cx="1012961" cy="128588"/>
          </a:xfrm>
          <a:prstGeom prst="rect">
            <a:avLst/>
          </a:prstGeom>
          <a:noFill/>
          <a:ln/>
        </p:spPr>
        <p:txBody>
          <a:bodyPr wrap="none" lIns="0" tIns="0" rIns="0" bIns="0" rtlCol="0" anchor="t"/>
          <a:lstStyle/>
          <a:p>
            <a:pPr algn="r" indent="0" marL="0">
              <a:lnSpc>
                <a:spcPts val="1013"/>
              </a:lnSpc>
              <a:buNone/>
            </a:pPr>
            <a:r>
              <a:rPr lang="en-US" sz="675" dirty="0">
                <a:solidFill>
                  <a:srgbClr val="F4F1EA"/>
                </a:solidFill>
                <a:latin typeface="Carlito" pitchFamily="34" charset="0"/>
                <a:ea typeface="Carlito" pitchFamily="34" charset="-122"/>
                <a:cs typeface="Carlito" pitchFamily="34" charset="-120"/>
              </a:rPr>
              <a:t>LinkedIn · @mishhartick</a:t>
            </a:r>
            <a:endParaRPr lang="en-US" sz="675" dirty="0"/>
          </a:p>
        </p:txBody>
      </p:sp>
      <p:pic>
        <p:nvPicPr>
          <p:cNvPr id="52" name="Image 0" descr="/home/z/my-project/download/slides/logo-gold.png">    </p:cNvPr>
          <p:cNvPicPr>
            <a:picLocks noChangeAspect="1"/>
          </p:cNvPicPr>
          <p:nvPr/>
        </p:nvPicPr>
        <p:blipFill>
          <a:blip r:embed="rId1"/>
          <a:stretch>
            <a:fillRect/>
          </a:stretch>
        </p:blipFill>
        <p:spPr>
          <a:xfrm>
            <a:off x="2069902" y="4471988"/>
            <a:ext cx="271463" cy="271463"/>
          </a:xfrm>
          <a:prstGeom prst="rect">
            <a:avLst/>
          </a:prstGeom>
        </p:spPr>
      </p:pic>
      <p:sp>
        <p:nvSpPr>
          <p:cNvPr id="53" name="Text 50"/>
          <p:cNvSpPr/>
          <p:nvPr/>
        </p:nvSpPr>
        <p:spPr>
          <a:xfrm>
            <a:off x="400050" y="4850606"/>
            <a:ext cx="2287932" cy="119703"/>
          </a:xfrm>
          <a:prstGeom prst="rect">
            <a:avLst/>
          </a:prstGeom>
          <a:noFill/>
          <a:ln/>
        </p:spPr>
        <p:txBody>
          <a:bodyPr wrap="square" lIns="0" tIns="0" rIns="0" bIns="0" rtlCol="0" anchor="t"/>
          <a:lstStyle/>
          <a:p>
            <a:pPr algn="l" indent="0" marL="0">
              <a:lnSpc>
                <a:spcPts val="928"/>
              </a:lnSpc>
              <a:buNone/>
            </a:pPr>
            <a:r>
              <a:rPr lang="en-US" sz="800" spc="111" kern="0" dirty="0">
                <a:solidFill>
                  <a:srgbClr val="F4F1EA">
                    <a:alpha val="50000"/>
                  </a:srgbClr>
                </a:solidFill>
                <a:latin typeface="Carlito" pitchFamily="34" charset="0"/>
                <a:ea typeface="Carlito" pitchFamily="34" charset="-122"/>
                <a:cs typeface="Carlito" pitchFamily="34" charset="-120"/>
              </a:rPr>
              <a:t>© 2025 MISHHARTICK · جميع الحقوق محفوظة</a:t>
            </a:r>
            <a:endParaRPr lang="en-US" sz="800" dirty="0"/>
          </a:p>
        </p:txBody>
      </p:sp>
      <p:sp>
        <p:nvSpPr>
          <p:cNvPr id="54" name="Text 51"/>
          <p:cNvSpPr/>
          <p:nvPr/>
        </p:nvSpPr>
        <p:spPr>
          <a:xfrm>
            <a:off x="8114206" y="187223"/>
            <a:ext cx="652604" cy="243488"/>
          </a:xfrm>
          <a:prstGeom prst="roundRect">
            <a:avLst>
              <a:gd name="adj" fmla="val 3907985"/>
            </a:avLst>
          </a:prstGeom>
          <a:noFill/>
          <a:ln w="7144">
            <a:solidFill>
              <a:srgbClr val="E5B929"/>
            </a:solidFill>
            <a:prstDash val="solid"/>
          </a:ln>
        </p:spPr>
        <p:txBody>
          <a:bodyPr wrap="square" rtlCol="0" anchor="ctr"/>
          <a:lstStyle/>
          <a:p>
            <a:pPr indent="0" marL="0">
              <a:buNone/>
            </a:pPr>
            <a:endParaRPr lang="en-US" dirty="0"/>
          </a:p>
        </p:txBody>
      </p:sp>
      <p:sp>
        <p:nvSpPr>
          <p:cNvPr id="55" name="Text 52"/>
          <p:cNvSpPr/>
          <p:nvPr/>
        </p:nvSpPr>
        <p:spPr>
          <a:xfrm>
            <a:off x="8137066" y="200025"/>
            <a:ext cx="606884" cy="217884"/>
          </a:xfrm>
          <a:prstGeom prst="rect">
            <a:avLst/>
          </a:prstGeom>
          <a:noFill/>
          <a:ln/>
        </p:spPr>
        <p:txBody>
          <a:bodyPr wrap="none" lIns="0" tIns="0" rIns="0" bIns="0" rtlCol="0" anchor="ctr"/>
          <a:lstStyle/>
          <a:p>
            <a:pPr algn="ctr" indent="0" marL="0">
              <a:lnSpc>
                <a:spcPts val="928"/>
              </a:lnSpc>
              <a:buNone/>
            </a:pPr>
            <a:r>
              <a:rPr lang="en-US" sz="800" spc="111" kern="0" dirty="0">
                <a:solidFill>
                  <a:srgbClr val="F4F1EA"/>
                </a:solidFill>
                <a:latin typeface="Carlito" pitchFamily="34" charset="0"/>
                <a:ea typeface="Carlito" pitchFamily="34" charset="-122"/>
                <a:cs typeface="Carlito" pitchFamily="34" charset="-120"/>
              </a:rPr>
              <a:t>← HOME</a:t>
            </a:r>
            <a:endParaRPr lang="en-US" sz="800" dirty="0"/>
          </a:p>
        </p:txBody>
      </p:sp>
      <p:sp>
        <p:nvSpPr>
          <p:cNvPr id="56" name="Text 53"/>
          <p:cNvSpPr/>
          <p:nvPr/>
        </p:nvSpPr>
        <p:spPr>
          <a:xfrm>
            <a:off x="4273803" y="244673"/>
            <a:ext cx="683848" cy="164592"/>
          </a:xfrm>
          <a:prstGeom prst="rect">
            <a:avLst/>
          </a:prstGeom>
          <a:noFill/>
          <a:ln/>
        </p:spPr>
        <p:txBody>
          <a:bodyPr wrap="none" lIns="0" tIns="0" rIns="0" bIns="0" rtlCol="0" anchor="t"/>
          <a:lstStyle/>
          <a:p>
            <a:pPr algn="r" indent="0" marL="0">
              <a:lnSpc>
                <a:spcPts val="1013"/>
              </a:lnSpc>
              <a:buNone/>
            </a:pPr>
            <a:r>
              <a:rPr lang="en-US" sz="800" spc="108" kern="0" dirty="0">
                <a:solidFill>
                  <a:srgbClr val="E5B929"/>
                </a:solidFill>
                <a:latin typeface="Liberation Sans Narrow" pitchFamily="34" charset="0"/>
                <a:ea typeface="Liberation Sans Narrow" pitchFamily="34" charset="-122"/>
                <a:cs typeface="Liberation Sans Narrow" pitchFamily="34" charset="-120"/>
              </a:rPr>
              <a:t>24 / 24</a:t>
            </a:r>
            <a:endParaRPr lang="en-US" sz="800" dirty="0"/>
          </a:p>
        </p:txBody>
      </p:sp>
      <p:sp>
        <p:nvSpPr>
          <p:cNvPr id="57" name="Text 54"/>
          <p:cNvSpPr/>
          <p:nvPr/>
        </p:nvSpPr>
        <p:spPr>
          <a:xfrm>
            <a:off x="97313" y="208955"/>
            <a:ext cx="1223611" cy="219456"/>
          </a:xfrm>
          <a:prstGeom prst="rect">
            <a:avLst/>
          </a:prstGeom>
          <a:noFill/>
          <a:ln/>
        </p:spPr>
        <p:txBody>
          <a:bodyPr wrap="none" lIns="0" tIns="0" rIns="0" bIns="0" rtlCol="0" anchor="t"/>
          <a:lstStyle/>
          <a:p>
            <a:pPr algn="r" indent="0" marL="0">
              <a:lnSpc>
                <a:spcPts val="1181"/>
              </a:lnSpc>
              <a:buNone/>
            </a:pPr>
            <a:r>
              <a:rPr lang="en-US" sz="800" spc="63" kern="0" dirty="0">
                <a:solidFill>
                  <a:srgbClr val="E5B929"/>
                </a:solidFill>
                <a:latin typeface="Carlito" pitchFamily="34" charset="0"/>
                <a:ea typeface="Carlito" pitchFamily="34" charset="-122"/>
                <a:cs typeface="Carlito" pitchFamily="34" charset="-120"/>
              </a:rPr>
              <a:t>mishhartick</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2026-09-12T22:16:12Z</dcterms:created>
  <dcterms:modified xsi:type="dcterms:W3CDTF">2026-09-12T22:16:12Z</dcterms:modified>
</cp:coreProperties>
</file>